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7" r:id="rId3"/>
    <p:sldId id="258" r:id="rId4"/>
    <p:sldId id="328" r:id="rId5"/>
    <p:sldId id="259" r:id="rId6"/>
    <p:sldId id="260" r:id="rId7"/>
    <p:sldId id="261" r:id="rId8"/>
    <p:sldId id="262" r:id="rId9"/>
    <p:sldId id="319" r:id="rId10"/>
    <p:sldId id="318" r:id="rId11"/>
    <p:sldId id="331" r:id="rId12"/>
    <p:sldId id="264" r:id="rId13"/>
    <p:sldId id="265" r:id="rId14"/>
    <p:sldId id="266" r:id="rId15"/>
    <p:sldId id="305" r:id="rId16"/>
    <p:sldId id="312" r:id="rId17"/>
    <p:sldId id="310" r:id="rId18"/>
    <p:sldId id="313" r:id="rId19"/>
    <p:sldId id="314" r:id="rId20"/>
    <p:sldId id="326" r:id="rId21"/>
    <p:sldId id="332" r:id="rId22"/>
    <p:sldId id="330" r:id="rId23"/>
    <p:sldId id="320" r:id="rId24"/>
    <p:sldId id="322" r:id="rId25"/>
    <p:sldId id="321" r:id="rId26"/>
    <p:sldId id="323" r:id="rId27"/>
    <p:sldId id="324"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1" autoAdjust="0"/>
    <p:restoredTop sz="94660"/>
  </p:normalViewPr>
  <p:slideViewPr>
    <p:cSldViewPr snapToGrid="0">
      <p:cViewPr varScale="1">
        <p:scale>
          <a:sx n="128" d="100"/>
          <a:sy n="128" d="100"/>
        </p:scale>
        <p:origin x="192" y="1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891D1-04A4-4190-8D65-81B25C6BFD92}"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4D84EBF7-BE15-4EC4-855E-F458C7B4CF46}">
      <dgm:prSet/>
      <dgm:spPr/>
      <dgm:t>
        <a:bodyPr/>
        <a:lstStyle/>
        <a:p>
          <a:r>
            <a:rPr lang="en-US" dirty="0">
              <a:latin typeface="Times New Roman" panose="02020603050405020304" pitchFamily="18" charset="0"/>
              <a:cs typeface="Times New Roman" panose="02020603050405020304" pitchFamily="18" charset="0"/>
            </a:rPr>
            <a:t>Constitution</a:t>
          </a:r>
        </a:p>
      </dgm:t>
    </dgm:pt>
    <dgm:pt modelId="{1E6A3B3C-1858-469A-B94E-99F7A0752948}" type="parTrans" cxnId="{E26BC907-59E4-44A7-A780-781B6DDB670D}">
      <dgm:prSet/>
      <dgm:spPr/>
      <dgm:t>
        <a:bodyPr/>
        <a:lstStyle/>
        <a:p>
          <a:endParaRPr lang="en-US"/>
        </a:p>
      </dgm:t>
    </dgm:pt>
    <dgm:pt modelId="{F249DAA2-6850-480D-98BD-A267F54454D7}" type="sibTrans" cxnId="{E26BC907-59E4-44A7-A780-781B6DDB670D}">
      <dgm:prSet/>
      <dgm:spPr/>
      <dgm:t>
        <a:bodyPr/>
        <a:lstStyle/>
        <a:p>
          <a:endParaRPr lang="en-US"/>
        </a:p>
      </dgm:t>
    </dgm:pt>
    <dgm:pt modelId="{3F7E0A04-E72F-4168-97F7-04AD2552D4E4}">
      <dgm:prSet/>
      <dgm:spPr/>
      <dgm:t>
        <a:bodyPr/>
        <a:lstStyle/>
        <a:p>
          <a:pPr>
            <a:buNone/>
          </a:pPr>
          <a:r>
            <a:rPr lang="en-US" dirty="0">
              <a:latin typeface="Times New Roman" panose="02020603050405020304" pitchFamily="18" charset="0"/>
              <a:cs typeface="Times New Roman" panose="02020603050405020304" pitchFamily="18" charset="0"/>
            </a:rPr>
            <a:t>	A Constitution is like a blueprint for how the government and the courts operate. Constitutions also recognize certain individual rights of citizens. The principles articulated in a Constitution guide the way we understand the law.  </a:t>
          </a:r>
        </a:p>
      </dgm:t>
    </dgm:pt>
    <dgm:pt modelId="{16CC8B0B-5F28-48C0-8508-A5517827F1BA}" type="parTrans" cxnId="{6E31E958-F586-483B-9C65-97DAFDA1DACE}">
      <dgm:prSet/>
      <dgm:spPr/>
      <dgm:t>
        <a:bodyPr/>
        <a:lstStyle/>
        <a:p>
          <a:endParaRPr lang="en-US"/>
        </a:p>
      </dgm:t>
    </dgm:pt>
    <dgm:pt modelId="{0F001E53-691C-4E0F-A482-A3967AA7B573}" type="sibTrans" cxnId="{6E31E958-F586-483B-9C65-97DAFDA1DACE}">
      <dgm:prSet/>
      <dgm:spPr/>
      <dgm:t>
        <a:bodyPr/>
        <a:lstStyle/>
        <a:p>
          <a:endParaRPr lang="en-US"/>
        </a:p>
      </dgm:t>
    </dgm:pt>
    <dgm:pt modelId="{A919F383-6287-4B85-8202-DD6BD43A59F6}">
      <dgm:prSet/>
      <dgm:spPr/>
      <dgm:t>
        <a:bodyPr/>
        <a:lstStyle/>
        <a:p>
          <a:r>
            <a:rPr lang="en-US">
              <a:latin typeface="Times New Roman" panose="02020603050405020304" pitchFamily="18" charset="0"/>
              <a:cs typeface="Times New Roman" panose="02020603050405020304" pitchFamily="18" charset="0"/>
            </a:rPr>
            <a:t>Statute</a:t>
          </a:r>
        </a:p>
      </dgm:t>
    </dgm:pt>
    <dgm:pt modelId="{C16D322A-4138-476F-8A87-1CE08FA98C71}" type="parTrans" cxnId="{5139EEE6-6239-499F-ABAF-85BA7959A4A6}">
      <dgm:prSet/>
      <dgm:spPr/>
      <dgm:t>
        <a:bodyPr/>
        <a:lstStyle/>
        <a:p>
          <a:endParaRPr lang="en-US"/>
        </a:p>
      </dgm:t>
    </dgm:pt>
    <dgm:pt modelId="{7AD499A4-5FA0-47E6-BA95-6A135F3293D8}" type="sibTrans" cxnId="{5139EEE6-6239-499F-ABAF-85BA7959A4A6}">
      <dgm:prSet/>
      <dgm:spPr/>
      <dgm:t>
        <a:bodyPr/>
        <a:lstStyle/>
        <a:p>
          <a:endParaRPr lang="en-US"/>
        </a:p>
      </dgm:t>
    </dgm:pt>
    <dgm:pt modelId="{A416F218-22F9-4012-AA1C-552B8332C34F}">
      <dgm:prSet/>
      <dgm:spPr/>
      <dgm:t>
        <a:bodyPr/>
        <a:lstStyle/>
        <a:p>
          <a:pPr>
            <a:buNone/>
          </a:pPr>
          <a:r>
            <a:rPr lang="en-US" dirty="0">
              <a:latin typeface="Times New Roman" panose="02020603050405020304" pitchFamily="18" charset="0"/>
              <a:cs typeface="Times New Roman" panose="02020603050405020304" pitchFamily="18" charset="0"/>
            </a:rPr>
            <a:t>	Statutes are the laws written by the legislature. Because legislatures are elected, statutory law is considered to represent the public will. However, it is not always easy to know exactly how the legislature intended a statute to be understood.</a:t>
          </a:r>
        </a:p>
      </dgm:t>
    </dgm:pt>
    <dgm:pt modelId="{7F135E62-E593-4B1D-BBC6-CE69F83B2F33}" type="parTrans" cxnId="{701DEA7C-3C4A-4E99-8D89-BC65EE675D4C}">
      <dgm:prSet/>
      <dgm:spPr/>
      <dgm:t>
        <a:bodyPr/>
        <a:lstStyle/>
        <a:p>
          <a:endParaRPr lang="en-US"/>
        </a:p>
      </dgm:t>
    </dgm:pt>
    <dgm:pt modelId="{0F0BC23B-A154-4A60-BF5E-B14C25EE899E}" type="sibTrans" cxnId="{701DEA7C-3C4A-4E99-8D89-BC65EE675D4C}">
      <dgm:prSet/>
      <dgm:spPr/>
      <dgm:t>
        <a:bodyPr/>
        <a:lstStyle/>
        <a:p>
          <a:endParaRPr lang="en-US"/>
        </a:p>
      </dgm:t>
    </dgm:pt>
    <dgm:pt modelId="{3110ED02-6E1A-42DB-A3EE-278747A887D2}">
      <dgm:prSet/>
      <dgm:spPr/>
      <dgm:t>
        <a:bodyPr/>
        <a:lstStyle/>
        <a:p>
          <a:r>
            <a:rPr lang="en-US">
              <a:latin typeface="Times New Roman" panose="02020603050405020304" pitchFamily="18" charset="0"/>
              <a:cs typeface="Times New Roman" panose="02020603050405020304" pitchFamily="18" charset="0"/>
            </a:rPr>
            <a:t>Case Law</a:t>
          </a:r>
        </a:p>
      </dgm:t>
    </dgm:pt>
    <dgm:pt modelId="{5AF75B95-E070-45B0-B737-547202762D71}" type="parTrans" cxnId="{79466448-7D0A-42B5-8381-40FEAADE34DB}">
      <dgm:prSet/>
      <dgm:spPr/>
      <dgm:t>
        <a:bodyPr/>
        <a:lstStyle/>
        <a:p>
          <a:endParaRPr lang="en-US"/>
        </a:p>
      </dgm:t>
    </dgm:pt>
    <dgm:pt modelId="{D197F9BB-7D5E-4470-973C-9A472C35D9E8}" type="sibTrans" cxnId="{79466448-7D0A-42B5-8381-40FEAADE34DB}">
      <dgm:prSet/>
      <dgm:spPr/>
      <dgm:t>
        <a:bodyPr/>
        <a:lstStyle/>
        <a:p>
          <a:endParaRPr lang="en-US"/>
        </a:p>
      </dgm:t>
    </dgm:pt>
    <dgm:pt modelId="{6412812D-8A2D-40EF-855C-8AB97ED08878}">
      <dgm:prSet/>
      <dgm:spPr/>
      <dgm:t>
        <a:bodyPr/>
        <a:lstStyle/>
        <a:p>
          <a:pPr>
            <a:buNone/>
          </a:pPr>
          <a:r>
            <a:rPr lang="en-US" dirty="0">
              <a:latin typeface="Times New Roman" panose="02020603050405020304" pitchFamily="18" charset="0"/>
              <a:cs typeface="Times New Roman" panose="02020603050405020304" pitchFamily="18" charset="0"/>
            </a:rPr>
            <a:t>	Case law comes from the rulings that courts make. Many rulings involve interpreting statutes. The decisions of higher courts must be followed by lower courts; this is called Stare Decisis. </a:t>
          </a:r>
        </a:p>
      </dgm:t>
    </dgm:pt>
    <dgm:pt modelId="{DE0403FD-316F-4D93-8137-B85336035E67}" type="parTrans" cxnId="{6BB49619-BDA3-47F6-BA3B-AAC2A36B5BEF}">
      <dgm:prSet/>
      <dgm:spPr/>
      <dgm:t>
        <a:bodyPr/>
        <a:lstStyle/>
        <a:p>
          <a:endParaRPr lang="en-US"/>
        </a:p>
      </dgm:t>
    </dgm:pt>
    <dgm:pt modelId="{B5016DB8-40EF-4B72-A537-2DD5DDE31665}" type="sibTrans" cxnId="{6BB49619-BDA3-47F6-BA3B-AAC2A36B5BEF}">
      <dgm:prSet/>
      <dgm:spPr/>
      <dgm:t>
        <a:bodyPr/>
        <a:lstStyle/>
        <a:p>
          <a:endParaRPr lang="en-US"/>
        </a:p>
      </dgm:t>
    </dgm:pt>
    <dgm:pt modelId="{AFAF5258-545B-4D03-9E16-8B7C951A42CC}">
      <dgm:prSet/>
      <dgm:spPr/>
      <dgm:t>
        <a:bodyPr/>
        <a:lstStyle/>
        <a:p>
          <a:r>
            <a:rPr lang="en-US">
              <a:latin typeface="Times New Roman" panose="02020603050405020304" pitchFamily="18" charset="0"/>
              <a:cs typeface="Times New Roman" panose="02020603050405020304" pitchFamily="18" charset="0"/>
            </a:rPr>
            <a:t>Regulation</a:t>
          </a:r>
        </a:p>
      </dgm:t>
    </dgm:pt>
    <dgm:pt modelId="{21946075-29DA-4F47-B695-1EEC140B265E}" type="parTrans" cxnId="{882CF44C-A884-4A41-9F55-13F77FF39ACE}">
      <dgm:prSet/>
      <dgm:spPr/>
      <dgm:t>
        <a:bodyPr/>
        <a:lstStyle/>
        <a:p>
          <a:endParaRPr lang="en-US"/>
        </a:p>
      </dgm:t>
    </dgm:pt>
    <dgm:pt modelId="{04B9AC6B-E60C-45DC-BE9F-03B91BE89B3B}" type="sibTrans" cxnId="{882CF44C-A884-4A41-9F55-13F77FF39ACE}">
      <dgm:prSet/>
      <dgm:spPr/>
      <dgm:t>
        <a:bodyPr/>
        <a:lstStyle/>
        <a:p>
          <a:endParaRPr lang="en-US"/>
        </a:p>
      </dgm:t>
    </dgm:pt>
    <dgm:pt modelId="{DF929B8C-D1D6-4D58-B564-FC356BB8B44A}">
      <dgm:prSet/>
      <dgm:spPr/>
      <dgm:t>
        <a:bodyPr/>
        <a:lstStyle/>
        <a:p>
          <a:pPr>
            <a:buNone/>
          </a:pPr>
          <a:r>
            <a:rPr lang="en-US" dirty="0">
              <a:latin typeface="Times New Roman" panose="02020603050405020304" pitchFamily="18" charset="0"/>
              <a:cs typeface="Times New Roman" panose="02020603050405020304" pitchFamily="18" charset="0"/>
            </a:rPr>
            <a:t>	Regulations are the rules created by government agencies. To the extent that regulations are within the scope of the agency’s authority, they have the force of law.</a:t>
          </a:r>
        </a:p>
      </dgm:t>
    </dgm:pt>
    <dgm:pt modelId="{9D67817C-20A1-4611-87EA-FFD8CE1DE0F8}" type="parTrans" cxnId="{E4E4825C-26D7-417D-97EB-28353232901E}">
      <dgm:prSet/>
      <dgm:spPr/>
      <dgm:t>
        <a:bodyPr/>
        <a:lstStyle/>
        <a:p>
          <a:endParaRPr lang="en-US"/>
        </a:p>
      </dgm:t>
    </dgm:pt>
    <dgm:pt modelId="{7B79C181-284C-4A77-B49F-FB23F0CAB4E1}" type="sibTrans" cxnId="{E4E4825C-26D7-417D-97EB-28353232901E}">
      <dgm:prSet/>
      <dgm:spPr/>
      <dgm:t>
        <a:bodyPr/>
        <a:lstStyle/>
        <a:p>
          <a:endParaRPr lang="en-US"/>
        </a:p>
      </dgm:t>
    </dgm:pt>
    <dgm:pt modelId="{249BFB55-41AF-4522-AE30-0EE3EC0D80AD}" type="pres">
      <dgm:prSet presAssocID="{A5B891D1-04A4-4190-8D65-81B25C6BFD92}" presName="Name0" presStyleCnt="0">
        <dgm:presLayoutVars>
          <dgm:dir/>
          <dgm:animLvl val="lvl"/>
          <dgm:resizeHandles val="exact"/>
        </dgm:presLayoutVars>
      </dgm:prSet>
      <dgm:spPr/>
    </dgm:pt>
    <dgm:pt modelId="{D466BB28-5C5A-44E4-938E-248B601C45BF}" type="pres">
      <dgm:prSet presAssocID="{4D84EBF7-BE15-4EC4-855E-F458C7B4CF46}" presName="linNode" presStyleCnt="0"/>
      <dgm:spPr/>
    </dgm:pt>
    <dgm:pt modelId="{B1941C35-5375-49E2-A1DF-AFA805D7103D}" type="pres">
      <dgm:prSet presAssocID="{4D84EBF7-BE15-4EC4-855E-F458C7B4CF46}" presName="parentText" presStyleLbl="node1" presStyleIdx="0" presStyleCnt="4">
        <dgm:presLayoutVars>
          <dgm:chMax val="1"/>
          <dgm:bulletEnabled val="1"/>
        </dgm:presLayoutVars>
      </dgm:prSet>
      <dgm:spPr/>
    </dgm:pt>
    <dgm:pt modelId="{A5DB2495-0787-4BB7-9F95-B2ED2E138236}" type="pres">
      <dgm:prSet presAssocID="{4D84EBF7-BE15-4EC4-855E-F458C7B4CF46}" presName="descendantText" presStyleLbl="alignAccFollowNode1" presStyleIdx="0" presStyleCnt="4">
        <dgm:presLayoutVars>
          <dgm:bulletEnabled val="1"/>
        </dgm:presLayoutVars>
      </dgm:prSet>
      <dgm:spPr/>
    </dgm:pt>
    <dgm:pt modelId="{A009E0D7-DB05-4679-A7F7-79705D81D71E}" type="pres">
      <dgm:prSet presAssocID="{F249DAA2-6850-480D-98BD-A267F54454D7}" presName="sp" presStyleCnt="0"/>
      <dgm:spPr/>
    </dgm:pt>
    <dgm:pt modelId="{DA08C231-FF39-4AA1-B433-71D811238D1E}" type="pres">
      <dgm:prSet presAssocID="{A919F383-6287-4B85-8202-DD6BD43A59F6}" presName="linNode" presStyleCnt="0"/>
      <dgm:spPr/>
    </dgm:pt>
    <dgm:pt modelId="{BC84B5E8-FBB2-496F-8B40-F21993FA9F7B}" type="pres">
      <dgm:prSet presAssocID="{A919F383-6287-4B85-8202-DD6BD43A59F6}" presName="parentText" presStyleLbl="node1" presStyleIdx="1" presStyleCnt="4">
        <dgm:presLayoutVars>
          <dgm:chMax val="1"/>
          <dgm:bulletEnabled val="1"/>
        </dgm:presLayoutVars>
      </dgm:prSet>
      <dgm:spPr/>
    </dgm:pt>
    <dgm:pt modelId="{D0412F9F-5AE6-4B97-ADED-1BB203C08B2E}" type="pres">
      <dgm:prSet presAssocID="{A919F383-6287-4B85-8202-DD6BD43A59F6}" presName="descendantText" presStyleLbl="alignAccFollowNode1" presStyleIdx="1" presStyleCnt="4">
        <dgm:presLayoutVars>
          <dgm:bulletEnabled val="1"/>
        </dgm:presLayoutVars>
      </dgm:prSet>
      <dgm:spPr/>
    </dgm:pt>
    <dgm:pt modelId="{0D8D528C-A0EC-4EC7-9DB3-C9B971260078}" type="pres">
      <dgm:prSet presAssocID="{7AD499A4-5FA0-47E6-BA95-6A135F3293D8}" presName="sp" presStyleCnt="0"/>
      <dgm:spPr/>
    </dgm:pt>
    <dgm:pt modelId="{E9FADB02-08D2-408F-B6BA-7F65F96F0643}" type="pres">
      <dgm:prSet presAssocID="{3110ED02-6E1A-42DB-A3EE-278747A887D2}" presName="linNode" presStyleCnt="0"/>
      <dgm:spPr/>
    </dgm:pt>
    <dgm:pt modelId="{D4EAD6CF-2386-4DAD-BE6F-223007B93982}" type="pres">
      <dgm:prSet presAssocID="{3110ED02-6E1A-42DB-A3EE-278747A887D2}" presName="parentText" presStyleLbl="node1" presStyleIdx="2" presStyleCnt="4">
        <dgm:presLayoutVars>
          <dgm:chMax val="1"/>
          <dgm:bulletEnabled val="1"/>
        </dgm:presLayoutVars>
      </dgm:prSet>
      <dgm:spPr/>
    </dgm:pt>
    <dgm:pt modelId="{171D9F7E-BCF9-40AE-B284-004572AE6CB6}" type="pres">
      <dgm:prSet presAssocID="{3110ED02-6E1A-42DB-A3EE-278747A887D2}" presName="descendantText" presStyleLbl="alignAccFollowNode1" presStyleIdx="2" presStyleCnt="4">
        <dgm:presLayoutVars>
          <dgm:bulletEnabled val="1"/>
        </dgm:presLayoutVars>
      </dgm:prSet>
      <dgm:spPr/>
    </dgm:pt>
    <dgm:pt modelId="{96BD27E1-1C13-4FBF-B5D5-370588053455}" type="pres">
      <dgm:prSet presAssocID="{D197F9BB-7D5E-4470-973C-9A472C35D9E8}" presName="sp" presStyleCnt="0"/>
      <dgm:spPr/>
    </dgm:pt>
    <dgm:pt modelId="{AB05FA84-6929-471D-A440-4929ADC52C93}" type="pres">
      <dgm:prSet presAssocID="{AFAF5258-545B-4D03-9E16-8B7C951A42CC}" presName="linNode" presStyleCnt="0"/>
      <dgm:spPr/>
    </dgm:pt>
    <dgm:pt modelId="{9D18F710-2964-4B71-9B67-D9B10B0F6703}" type="pres">
      <dgm:prSet presAssocID="{AFAF5258-545B-4D03-9E16-8B7C951A42CC}" presName="parentText" presStyleLbl="node1" presStyleIdx="3" presStyleCnt="4">
        <dgm:presLayoutVars>
          <dgm:chMax val="1"/>
          <dgm:bulletEnabled val="1"/>
        </dgm:presLayoutVars>
      </dgm:prSet>
      <dgm:spPr/>
    </dgm:pt>
    <dgm:pt modelId="{F57D3D37-A75D-43AD-A144-9945D1DFF985}" type="pres">
      <dgm:prSet presAssocID="{AFAF5258-545B-4D03-9E16-8B7C951A42CC}" presName="descendantText" presStyleLbl="alignAccFollowNode1" presStyleIdx="3" presStyleCnt="4">
        <dgm:presLayoutVars>
          <dgm:bulletEnabled val="1"/>
        </dgm:presLayoutVars>
      </dgm:prSet>
      <dgm:spPr/>
    </dgm:pt>
  </dgm:ptLst>
  <dgm:cxnLst>
    <dgm:cxn modelId="{E26BC907-59E4-44A7-A780-781B6DDB670D}" srcId="{A5B891D1-04A4-4190-8D65-81B25C6BFD92}" destId="{4D84EBF7-BE15-4EC4-855E-F458C7B4CF46}" srcOrd="0" destOrd="0" parTransId="{1E6A3B3C-1858-469A-B94E-99F7A0752948}" sibTransId="{F249DAA2-6850-480D-98BD-A267F54454D7}"/>
    <dgm:cxn modelId="{6BB49619-BDA3-47F6-BA3B-AAC2A36B5BEF}" srcId="{3110ED02-6E1A-42DB-A3EE-278747A887D2}" destId="{6412812D-8A2D-40EF-855C-8AB97ED08878}" srcOrd="0" destOrd="0" parTransId="{DE0403FD-316F-4D93-8137-B85336035E67}" sibTransId="{B5016DB8-40EF-4B72-A537-2DD5DDE31665}"/>
    <dgm:cxn modelId="{A4DED62E-1AC1-4A3B-A073-0469EC2D15D8}" type="presOf" srcId="{3110ED02-6E1A-42DB-A3EE-278747A887D2}" destId="{D4EAD6CF-2386-4DAD-BE6F-223007B93982}" srcOrd="0" destOrd="0" presId="urn:microsoft.com/office/officeart/2005/8/layout/vList5"/>
    <dgm:cxn modelId="{34CA4C3D-A2CA-4727-A692-C21112A5C742}" type="presOf" srcId="{4D84EBF7-BE15-4EC4-855E-F458C7B4CF46}" destId="{B1941C35-5375-49E2-A1DF-AFA805D7103D}" srcOrd="0" destOrd="0" presId="urn:microsoft.com/office/officeart/2005/8/layout/vList5"/>
    <dgm:cxn modelId="{79466448-7D0A-42B5-8381-40FEAADE34DB}" srcId="{A5B891D1-04A4-4190-8D65-81B25C6BFD92}" destId="{3110ED02-6E1A-42DB-A3EE-278747A887D2}" srcOrd="2" destOrd="0" parTransId="{5AF75B95-E070-45B0-B737-547202762D71}" sibTransId="{D197F9BB-7D5E-4470-973C-9A472C35D9E8}"/>
    <dgm:cxn modelId="{882CF44C-A884-4A41-9F55-13F77FF39ACE}" srcId="{A5B891D1-04A4-4190-8D65-81B25C6BFD92}" destId="{AFAF5258-545B-4D03-9E16-8B7C951A42CC}" srcOrd="3" destOrd="0" parTransId="{21946075-29DA-4F47-B695-1EEC140B265E}" sibTransId="{04B9AC6B-E60C-45DC-BE9F-03B91BE89B3B}"/>
    <dgm:cxn modelId="{5FC27355-2518-44D8-8D07-BD5127F8F29B}" type="presOf" srcId="{6412812D-8A2D-40EF-855C-8AB97ED08878}" destId="{171D9F7E-BCF9-40AE-B284-004572AE6CB6}" srcOrd="0" destOrd="0" presId="urn:microsoft.com/office/officeart/2005/8/layout/vList5"/>
    <dgm:cxn modelId="{6E31E958-F586-483B-9C65-97DAFDA1DACE}" srcId="{4D84EBF7-BE15-4EC4-855E-F458C7B4CF46}" destId="{3F7E0A04-E72F-4168-97F7-04AD2552D4E4}" srcOrd="0" destOrd="0" parTransId="{16CC8B0B-5F28-48C0-8508-A5517827F1BA}" sibTransId="{0F001E53-691C-4E0F-A482-A3967AA7B573}"/>
    <dgm:cxn modelId="{E4E4825C-26D7-417D-97EB-28353232901E}" srcId="{AFAF5258-545B-4D03-9E16-8B7C951A42CC}" destId="{DF929B8C-D1D6-4D58-B564-FC356BB8B44A}" srcOrd="0" destOrd="0" parTransId="{9D67817C-20A1-4611-87EA-FFD8CE1DE0F8}" sibTransId="{7B79C181-284C-4A77-B49F-FB23F0CAB4E1}"/>
    <dgm:cxn modelId="{8E91D75E-AF83-40C0-BF22-9607CDA69905}" type="presOf" srcId="{A919F383-6287-4B85-8202-DD6BD43A59F6}" destId="{BC84B5E8-FBB2-496F-8B40-F21993FA9F7B}" srcOrd="0" destOrd="0" presId="urn:microsoft.com/office/officeart/2005/8/layout/vList5"/>
    <dgm:cxn modelId="{559DAF63-2427-4C36-9E23-A4BC1636C88E}" type="presOf" srcId="{A5B891D1-04A4-4190-8D65-81B25C6BFD92}" destId="{249BFB55-41AF-4522-AE30-0EE3EC0D80AD}" srcOrd="0" destOrd="0" presId="urn:microsoft.com/office/officeart/2005/8/layout/vList5"/>
    <dgm:cxn modelId="{701DEA7C-3C4A-4E99-8D89-BC65EE675D4C}" srcId="{A919F383-6287-4B85-8202-DD6BD43A59F6}" destId="{A416F218-22F9-4012-AA1C-552B8332C34F}" srcOrd="0" destOrd="0" parTransId="{7F135E62-E593-4B1D-BBC6-CE69F83B2F33}" sibTransId="{0F0BC23B-A154-4A60-BF5E-B14C25EE899E}"/>
    <dgm:cxn modelId="{AA1C488A-7C63-4ED4-A72A-2C8013F33D33}" type="presOf" srcId="{DF929B8C-D1D6-4D58-B564-FC356BB8B44A}" destId="{F57D3D37-A75D-43AD-A144-9945D1DFF985}" srcOrd="0" destOrd="0" presId="urn:microsoft.com/office/officeart/2005/8/layout/vList5"/>
    <dgm:cxn modelId="{0F0C358C-1B22-4F31-9B30-4E78EAF4FD38}" type="presOf" srcId="{3F7E0A04-E72F-4168-97F7-04AD2552D4E4}" destId="{A5DB2495-0787-4BB7-9F95-B2ED2E138236}" srcOrd="0" destOrd="0" presId="urn:microsoft.com/office/officeart/2005/8/layout/vList5"/>
    <dgm:cxn modelId="{B5BBC0BC-A298-4928-8858-73827E40B03D}" type="presOf" srcId="{AFAF5258-545B-4D03-9E16-8B7C951A42CC}" destId="{9D18F710-2964-4B71-9B67-D9B10B0F6703}" srcOrd="0" destOrd="0" presId="urn:microsoft.com/office/officeart/2005/8/layout/vList5"/>
    <dgm:cxn modelId="{C3C2DDCC-B0AB-4C95-AF74-BDA531A4BFAB}" type="presOf" srcId="{A416F218-22F9-4012-AA1C-552B8332C34F}" destId="{D0412F9F-5AE6-4B97-ADED-1BB203C08B2E}" srcOrd="0" destOrd="0" presId="urn:microsoft.com/office/officeart/2005/8/layout/vList5"/>
    <dgm:cxn modelId="{5139EEE6-6239-499F-ABAF-85BA7959A4A6}" srcId="{A5B891D1-04A4-4190-8D65-81B25C6BFD92}" destId="{A919F383-6287-4B85-8202-DD6BD43A59F6}" srcOrd="1" destOrd="0" parTransId="{C16D322A-4138-476F-8A87-1CE08FA98C71}" sibTransId="{7AD499A4-5FA0-47E6-BA95-6A135F3293D8}"/>
    <dgm:cxn modelId="{E14CF484-7690-4144-873A-EBC6E17DA8B8}" type="presParOf" srcId="{249BFB55-41AF-4522-AE30-0EE3EC0D80AD}" destId="{D466BB28-5C5A-44E4-938E-248B601C45BF}" srcOrd="0" destOrd="0" presId="urn:microsoft.com/office/officeart/2005/8/layout/vList5"/>
    <dgm:cxn modelId="{9CCD6C0D-E45F-47A5-804B-979AD50919E7}" type="presParOf" srcId="{D466BB28-5C5A-44E4-938E-248B601C45BF}" destId="{B1941C35-5375-49E2-A1DF-AFA805D7103D}" srcOrd="0" destOrd="0" presId="urn:microsoft.com/office/officeart/2005/8/layout/vList5"/>
    <dgm:cxn modelId="{7FE0F7E8-FC72-49B0-81B0-3135A15108B2}" type="presParOf" srcId="{D466BB28-5C5A-44E4-938E-248B601C45BF}" destId="{A5DB2495-0787-4BB7-9F95-B2ED2E138236}" srcOrd="1" destOrd="0" presId="urn:microsoft.com/office/officeart/2005/8/layout/vList5"/>
    <dgm:cxn modelId="{45D2EF18-1A77-42A0-A2E7-BB196436A310}" type="presParOf" srcId="{249BFB55-41AF-4522-AE30-0EE3EC0D80AD}" destId="{A009E0D7-DB05-4679-A7F7-79705D81D71E}" srcOrd="1" destOrd="0" presId="urn:microsoft.com/office/officeart/2005/8/layout/vList5"/>
    <dgm:cxn modelId="{D1E2E316-83B3-4029-A4D6-758474BE24DA}" type="presParOf" srcId="{249BFB55-41AF-4522-AE30-0EE3EC0D80AD}" destId="{DA08C231-FF39-4AA1-B433-71D811238D1E}" srcOrd="2" destOrd="0" presId="urn:microsoft.com/office/officeart/2005/8/layout/vList5"/>
    <dgm:cxn modelId="{D27BD5B9-F968-4449-8089-85B77C984831}" type="presParOf" srcId="{DA08C231-FF39-4AA1-B433-71D811238D1E}" destId="{BC84B5E8-FBB2-496F-8B40-F21993FA9F7B}" srcOrd="0" destOrd="0" presId="urn:microsoft.com/office/officeart/2005/8/layout/vList5"/>
    <dgm:cxn modelId="{AEC7F80A-6FF0-4620-A25E-A7425CD67A51}" type="presParOf" srcId="{DA08C231-FF39-4AA1-B433-71D811238D1E}" destId="{D0412F9F-5AE6-4B97-ADED-1BB203C08B2E}" srcOrd="1" destOrd="0" presId="urn:microsoft.com/office/officeart/2005/8/layout/vList5"/>
    <dgm:cxn modelId="{70A986B8-86DA-45C0-AA7A-DE1C2D638D63}" type="presParOf" srcId="{249BFB55-41AF-4522-AE30-0EE3EC0D80AD}" destId="{0D8D528C-A0EC-4EC7-9DB3-C9B971260078}" srcOrd="3" destOrd="0" presId="urn:microsoft.com/office/officeart/2005/8/layout/vList5"/>
    <dgm:cxn modelId="{BF4A2F9D-4FE2-4CFF-94AA-39E04C781F79}" type="presParOf" srcId="{249BFB55-41AF-4522-AE30-0EE3EC0D80AD}" destId="{E9FADB02-08D2-408F-B6BA-7F65F96F0643}" srcOrd="4" destOrd="0" presId="urn:microsoft.com/office/officeart/2005/8/layout/vList5"/>
    <dgm:cxn modelId="{B96A965B-D0F5-470F-BB34-56A627F93C49}" type="presParOf" srcId="{E9FADB02-08D2-408F-B6BA-7F65F96F0643}" destId="{D4EAD6CF-2386-4DAD-BE6F-223007B93982}" srcOrd="0" destOrd="0" presId="urn:microsoft.com/office/officeart/2005/8/layout/vList5"/>
    <dgm:cxn modelId="{0C413B87-2563-4083-88E7-2BEA98A782E4}" type="presParOf" srcId="{E9FADB02-08D2-408F-B6BA-7F65F96F0643}" destId="{171D9F7E-BCF9-40AE-B284-004572AE6CB6}" srcOrd="1" destOrd="0" presId="urn:microsoft.com/office/officeart/2005/8/layout/vList5"/>
    <dgm:cxn modelId="{0FA0381B-536E-40EC-8BD0-5CDFC4FFFE43}" type="presParOf" srcId="{249BFB55-41AF-4522-AE30-0EE3EC0D80AD}" destId="{96BD27E1-1C13-4FBF-B5D5-370588053455}" srcOrd="5" destOrd="0" presId="urn:microsoft.com/office/officeart/2005/8/layout/vList5"/>
    <dgm:cxn modelId="{98E835B2-F2AF-40A1-BE9F-459CE469979B}" type="presParOf" srcId="{249BFB55-41AF-4522-AE30-0EE3EC0D80AD}" destId="{AB05FA84-6929-471D-A440-4929ADC52C93}" srcOrd="6" destOrd="0" presId="urn:microsoft.com/office/officeart/2005/8/layout/vList5"/>
    <dgm:cxn modelId="{FEEE0611-D47B-46A1-81A5-0FC033637860}" type="presParOf" srcId="{AB05FA84-6929-471D-A440-4929ADC52C93}" destId="{9D18F710-2964-4B71-9B67-D9B10B0F6703}" srcOrd="0" destOrd="0" presId="urn:microsoft.com/office/officeart/2005/8/layout/vList5"/>
    <dgm:cxn modelId="{27BCC76A-B6C0-42FE-A51A-29830EE1C2F3}" type="presParOf" srcId="{AB05FA84-6929-471D-A440-4929ADC52C93}" destId="{F57D3D37-A75D-43AD-A144-9945D1DFF98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437A6B-0FC8-4611-ADE9-40001D3BB954}"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4DEB640A-BCFD-4FF4-BF6C-82B40C0B8552}">
      <dgm:prSet custT="1"/>
      <dgm:spPr/>
      <dgm:t>
        <a:bodyPr/>
        <a:lstStyle/>
        <a:p>
          <a:r>
            <a:rPr lang="en-US" sz="2400" dirty="0"/>
            <a:t>Initial Meeting</a:t>
          </a:r>
        </a:p>
      </dgm:t>
    </dgm:pt>
    <dgm:pt modelId="{C0D45F9C-4C85-4AD6-A02A-FB2EDF51387D}" type="parTrans" cxnId="{E9327109-6397-470F-AA4C-CF02CA32A537}">
      <dgm:prSet/>
      <dgm:spPr/>
      <dgm:t>
        <a:bodyPr/>
        <a:lstStyle/>
        <a:p>
          <a:endParaRPr lang="en-US"/>
        </a:p>
      </dgm:t>
    </dgm:pt>
    <dgm:pt modelId="{5304C83C-371B-4B54-8D3B-5079F254D819}" type="sibTrans" cxnId="{E9327109-6397-470F-AA4C-CF02CA32A537}">
      <dgm:prSet/>
      <dgm:spPr/>
      <dgm:t>
        <a:bodyPr/>
        <a:lstStyle/>
        <a:p>
          <a:endParaRPr lang="en-US"/>
        </a:p>
      </dgm:t>
    </dgm:pt>
    <dgm:pt modelId="{C42F4BBA-0D1C-464B-B20A-26FA550996E7}">
      <dgm:prSet custT="1"/>
      <dgm:spPr/>
      <dgm:t>
        <a:bodyPr/>
        <a:lstStyle/>
        <a:p>
          <a:r>
            <a:rPr lang="en-US" sz="1800" dirty="0"/>
            <a:t>Often, a criminal defense attorney first meets their client after the client is arrested. The attorney will talk to the client about the case and may help arrange bail. The attorney will help the client decide whether to plead guilty, not guilty, or no contest. If a not guilty plea is entered, the case is given a trial date.</a:t>
          </a:r>
        </a:p>
      </dgm:t>
    </dgm:pt>
    <dgm:pt modelId="{86E8A775-53A3-42EA-90F6-1594979A121F}" type="parTrans" cxnId="{0D1DC2DF-1C47-4E74-BD46-F2198F19BB01}">
      <dgm:prSet/>
      <dgm:spPr/>
      <dgm:t>
        <a:bodyPr/>
        <a:lstStyle/>
        <a:p>
          <a:endParaRPr lang="en-US"/>
        </a:p>
      </dgm:t>
    </dgm:pt>
    <dgm:pt modelId="{33C479DF-38BD-47C0-A17A-F6721C9F8CF9}" type="sibTrans" cxnId="{0D1DC2DF-1C47-4E74-BD46-F2198F19BB01}">
      <dgm:prSet/>
      <dgm:spPr/>
      <dgm:t>
        <a:bodyPr/>
        <a:lstStyle/>
        <a:p>
          <a:endParaRPr lang="en-US"/>
        </a:p>
      </dgm:t>
    </dgm:pt>
    <dgm:pt modelId="{DBB6A836-3288-42F2-B0D2-36F013E73528}">
      <dgm:prSet custT="1"/>
      <dgm:spPr/>
      <dgm:t>
        <a:bodyPr/>
        <a:lstStyle/>
        <a:p>
          <a:r>
            <a:rPr lang="en-US" sz="2400" dirty="0"/>
            <a:t>Research &amp; Investigation</a:t>
          </a:r>
        </a:p>
      </dgm:t>
    </dgm:pt>
    <dgm:pt modelId="{6900F060-070D-4445-BCD5-040E756AAAF9}" type="parTrans" cxnId="{07F3F46B-EB0B-4B3E-9C35-B746A994A8BB}">
      <dgm:prSet/>
      <dgm:spPr/>
      <dgm:t>
        <a:bodyPr/>
        <a:lstStyle/>
        <a:p>
          <a:endParaRPr lang="en-US"/>
        </a:p>
      </dgm:t>
    </dgm:pt>
    <dgm:pt modelId="{5A40C59F-35DC-45B1-864F-1373ADEDAB45}" type="sibTrans" cxnId="{07F3F46B-EB0B-4B3E-9C35-B746A994A8BB}">
      <dgm:prSet/>
      <dgm:spPr/>
      <dgm:t>
        <a:bodyPr/>
        <a:lstStyle/>
        <a:p>
          <a:endParaRPr lang="en-US"/>
        </a:p>
      </dgm:t>
    </dgm:pt>
    <dgm:pt modelId="{CB1E87D8-4665-4B9E-B48C-60820E9C801B}">
      <dgm:prSet custT="1"/>
      <dgm:spPr/>
      <dgm:t>
        <a:bodyPr/>
        <a:lstStyle/>
        <a:p>
          <a:r>
            <a:rPr lang="en-US" sz="1800" b="0" i="0" baseline="0" dirty="0"/>
            <a:t>The attorney will investigate the relevant facts and research the applicable law. </a:t>
          </a:r>
          <a:r>
            <a:rPr lang="en-US" sz="1800" dirty="0"/>
            <a:t>Based on the facts and the law, the attorney will determine the best legal strategy to meet the client’s goals. </a:t>
          </a:r>
          <a:r>
            <a:rPr lang="en-US" sz="1800" b="0" i="0" baseline="0" dirty="0"/>
            <a:t> </a:t>
          </a:r>
          <a:endParaRPr lang="en-US" sz="1800" dirty="0"/>
        </a:p>
      </dgm:t>
    </dgm:pt>
    <dgm:pt modelId="{4FB9F8A9-13A3-430A-B096-AC7598FEE409}" type="parTrans" cxnId="{619AFBCE-F51F-4EC9-8BD3-56072E32935A}">
      <dgm:prSet/>
      <dgm:spPr/>
      <dgm:t>
        <a:bodyPr/>
        <a:lstStyle/>
        <a:p>
          <a:endParaRPr lang="en-US"/>
        </a:p>
      </dgm:t>
    </dgm:pt>
    <dgm:pt modelId="{0AD1B1DD-38D5-4B55-B4D4-CE4084FB7192}" type="sibTrans" cxnId="{619AFBCE-F51F-4EC9-8BD3-56072E32935A}">
      <dgm:prSet/>
      <dgm:spPr/>
      <dgm:t>
        <a:bodyPr/>
        <a:lstStyle/>
        <a:p>
          <a:endParaRPr lang="en-US"/>
        </a:p>
      </dgm:t>
    </dgm:pt>
    <dgm:pt modelId="{BDE13B52-957C-4229-9E41-2346D0BC8E7C}">
      <dgm:prSet custT="1"/>
      <dgm:spPr/>
      <dgm:t>
        <a:bodyPr/>
        <a:lstStyle/>
        <a:p>
          <a:r>
            <a:rPr lang="en-US" sz="2400" dirty="0"/>
            <a:t>Motions</a:t>
          </a:r>
        </a:p>
      </dgm:t>
    </dgm:pt>
    <dgm:pt modelId="{B41D1AE3-FABD-4A27-AE08-AA6D372E5DE7}" type="parTrans" cxnId="{5CE36996-EBC2-4995-AFB7-10249B168804}">
      <dgm:prSet/>
      <dgm:spPr/>
      <dgm:t>
        <a:bodyPr/>
        <a:lstStyle/>
        <a:p>
          <a:endParaRPr lang="en-US"/>
        </a:p>
      </dgm:t>
    </dgm:pt>
    <dgm:pt modelId="{0C6BCC8B-13DD-49FF-B564-B8A56E097988}" type="sibTrans" cxnId="{5CE36996-EBC2-4995-AFB7-10249B168804}">
      <dgm:prSet/>
      <dgm:spPr/>
      <dgm:t>
        <a:bodyPr/>
        <a:lstStyle/>
        <a:p>
          <a:endParaRPr lang="en-US"/>
        </a:p>
      </dgm:t>
    </dgm:pt>
    <dgm:pt modelId="{AEC69F4A-AF3F-45ED-A4C5-E60E77F76A2D}">
      <dgm:prSet custT="1"/>
      <dgm:spPr/>
      <dgm:t>
        <a:bodyPr/>
        <a:lstStyle/>
        <a:p>
          <a:r>
            <a:rPr lang="en-US" sz="1800" b="0" i="0" baseline="0" dirty="0"/>
            <a:t>Motions are the formal way that attorneys talk to the court. Both the prosecution and the defense can file motions to resolve legal issues and establish what evidence and testimony will be admissible at trial. Issues that are not raised by motion or at trial may be waived, that is they cannot be brought up later.</a:t>
          </a:r>
          <a:endParaRPr lang="en-US" sz="1800" dirty="0"/>
        </a:p>
      </dgm:t>
    </dgm:pt>
    <dgm:pt modelId="{EB150FF2-158C-49B4-A907-A7D1C57393C3}" type="parTrans" cxnId="{75147683-9CE6-496B-80F4-655C85193E78}">
      <dgm:prSet/>
      <dgm:spPr/>
      <dgm:t>
        <a:bodyPr/>
        <a:lstStyle/>
        <a:p>
          <a:endParaRPr lang="en-US"/>
        </a:p>
      </dgm:t>
    </dgm:pt>
    <dgm:pt modelId="{96AB6EC3-DE5D-48A5-AAE1-28EE3E3BC1A6}" type="sibTrans" cxnId="{75147683-9CE6-496B-80F4-655C85193E78}">
      <dgm:prSet/>
      <dgm:spPr/>
      <dgm:t>
        <a:bodyPr/>
        <a:lstStyle/>
        <a:p>
          <a:endParaRPr lang="en-US"/>
        </a:p>
      </dgm:t>
    </dgm:pt>
    <dgm:pt modelId="{32A5B691-612C-4B1E-BF3F-907FD9C43B8B}">
      <dgm:prSet custT="1"/>
      <dgm:spPr/>
      <dgm:t>
        <a:bodyPr/>
        <a:lstStyle/>
        <a:p>
          <a:r>
            <a:rPr lang="en-US" sz="2400" dirty="0"/>
            <a:t>Trial</a:t>
          </a:r>
        </a:p>
      </dgm:t>
    </dgm:pt>
    <dgm:pt modelId="{25D5D958-0BA7-466A-8B65-36BAC77ACC59}" type="parTrans" cxnId="{3A2ED439-1E19-441D-9D9A-1F047EAED8E5}">
      <dgm:prSet/>
      <dgm:spPr/>
      <dgm:t>
        <a:bodyPr/>
        <a:lstStyle/>
        <a:p>
          <a:endParaRPr lang="en-US"/>
        </a:p>
      </dgm:t>
    </dgm:pt>
    <dgm:pt modelId="{1AF87375-838E-45FA-922B-14FAFAE02237}" type="sibTrans" cxnId="{3A2ED439-1E19-441D-9D9A-1F047EAED8E5}">
      <dgm:prSet/>
      <dgm:spPr/>
      <dgm:t>
        <a:bodyPr/>
        <a:lstStyle/>
        <a:p>
          <a:endParaRPr lang="en-US"/>
        </a:p>
      </dgm:t>
    </dgm:pt>
    <dgm:pt modelId="{362F5645-9800-4656-8AD0-E71D1F428D6D}">
      <dgm:prSet custT="1"/>
      <dgm:spPr/>
      <dgm:t>
        <a:bodyPr/>
        <a:lstStyle/>
        <a:p>
          <a:r>
            <a:rPr lang="en-US" sz="1800" dirty="0"/>
            <a:t>At trial, attorneys present evidence to a judge or jury. The Prosecution has the burden of proving </a:t>
          </a:r>
          <a:r>
            <a:rPr lang="en-US" sz="1800" b="1" dirty="0"/>
            <a:t>all</a:t>
          </a:r>
          <a:r>
            <a:rPr lang="en-US" sz="1800" dirty="0"/>
            <a:t> elements of a crime. If they fail to do so, the defendant will be found not guilty. </a:t>
          </a:r>
        </a:p>
      </dgm:t>
    </dgm:pt>
    <dgm:pt modelId="{AE0E3E8A-EC7A-421D-9BF8-0B643F15A5C5}" type="parTrans" cxnId="{933CC204-DE80-4F8A-89F7-96D162FCD42B}">
      <dgm:prSet/>
      <dgm:spPr/>
      <dgm:t>
        <a:bodyPr/>
        <a:lstStyle/>
        <a:p>
          <a:endParaRPr lang="en-US"/>
        </a:p>
      </dgm:t>
    </dgm:pt>
    <dgm:pt modelId="{1577F0F7-F12C-4268-AF28-5CFC8266A114}" type="sibTrans" cxnId="{933CC204-DE80-4F8A-89F7-96D162FCD42B}">
      <dgm:prSet/>
      <dgm:spPr/>
      <dgm:t>
        <a:bodyPr/>
        <a:lstStyle/>
        <a:p>
          <a:endParaRPr lang="en-US"/>
        </a:p>
      </dgm:t>
    </dgm:pt>
    <dgm:pt modelId="{6723EB4A-B0AC-4701-AAF1-D2DB2E0FED06}">
      <dgm:prSet custT="1"/>
      <dgm:spPr/>
      <dgm:t>
        <a:bodyPr/>
        <a:lstStyle/>
        <a:p>
          <a:r>
            <a:rPr lang="en-US" sz="2400" dirty="0"/>
            <a:t>Appeal</a:t>
          </a:r>
        </a:p>
      </dgm:t>
    </dgm:pt>
    <dgm:pt modelId="{9C003888-F6E6-4D6C-9B08-CFA1F5E01F67}" type="parTrans" cxnId="{41631B55-4C26-469E-AAD2-CE3F69D04DE5}">
      <dgm:prSet/>
      <dgm:spPr/>
      <dgm:t>
        <a:bodyPr/>
        <a:lstStyle/>
        <a:p>
          <a:endParaRPr lang="en-US"/>
        </a:p>
      </dgm:t>
    </dgm:pt>
    <dgm:pt modelId="{9BEA3252-0E0F-4400-9D55-5E6CDE013C81}" type="sibTrans" cxnId="{41631B55-4C26-469E-AAD2-CE3F69D04DE5}">
      <dgm:prSet/>
      <dgm:spPr/>
      <dgm:t>
        <a:bodyPr/>
        <a:lstStyle/>
        <a:p>
          <a:endParaRPr lang="en-US"/>
        </a:p>
      </dgm:t>
    </dgm:pt>
    <dgm:pt modelId="{AEE236EC-4559-4532-A457-A062B2988B1F}">
      <dgm:prSet custT="1"/>
      <dgm:spPr/>
      <dgm:t>
        <a:bodyPr/>
        <a:lstStyle/>
        <a:p>
          <a:r>
            <a:rPr lang="en-US" sz="1800" b="0" i="0" baseline="0" dirty="0"/>
            <a:t>An individual convicted of a crime may ask that his or her case be reviewed by a higher court. If that court finds an error in the case or the sentence imposed, the court may reverse the conviction or find that the case should be re-tried</a:t>
          </a:r>
          <a:r>
            <a:rPr lang="en-US" sz="2000" b="0" i="0" baseline="0" dirty="0"/>
            <a:t>.</a:t>
          </a:r>
          <a:endParaRPr lang="en-US" sz="2000" dirty="0"/>
        </a:p>
      </dgm:t>
    </dgm:pt>
    <dgm:pt modelId="{5AF921E8-7702-46D1-82EA-ED6E8D54C2B2}" type="parTrans" cxnId="{18659450-DC82-43D1-A95E-41E3563526A3}">
      <dgm:prSet/>
      <dgm:spPr/>
      <dgm:t>
        <a:bodyPr/>
        <a:lstStyle/>
        <a:p>
          <a:endParaRPr lang="en-US"/>
        </a:p>
      </dgm:t>
    </dgm:pt>
    <dgm:pt modelId="{F08DD602-BC6C-446F-93DD-6DBED87F75DF}" type="sibTrans" cxnId="{18659450-DC82-43D1-A95E-41E3563526A3}">
      <dgm:prSet/>
      <dgm:spPr/>
      <dgm:t>
        <a:bodyPr/>
        <a:lstStyle/>
        <a:p>
          <a:endParaRPr lang="en-US"/>
        </a:p>
      </dgm:t>
    </dgm:pt>
    <dgm:pt modelId="{721AB316-590B-418E-91F3-86E3D44B592F}" type="pres">
      <dgm:prSet presAssocID="{DF437A6B-0FC8-4611-ADE9-40001D3BB954}" presName="vert0" presStyleCnt="0">
        <dgm:presLayoutVars>
          <dgm:dir/>
          <dgm:animOne val="branch"/>
          <dgm:animLvl val="lvl"/>
        </dgm:presLayoutVars>
      </dgm:prSet>
      <dgm:spPr/>
    </dgm:pt>
    <dgm:pt modelId="{0CC04466-4EB4-4115-9066-125697C23403}" type="pres">
      <dgm:prSet presAssocID="{4DEB640A-BCFD-4FF4-BF6C-82B40C0B8552}" presName="thickLine" presStyleLbl="alignNode1" presStyleIdx="0" presStyleCnt="5"/>
      <dgm:spPr/>
    </dgm:pt>
    <dgm:pt modelId="{D037C7A7-AC2F-4768-8E2E-3C662571D983}" type="pres">
      <dgm:prSet presAssocID="{4DEB640A-BCFD-4FF4-BF6C-82B40C0B8552}" presName="horz1" presStyleCnt="0"/>
      <dgm:spPr/>
    </dgm:pt>
    <dgm:pt modelId="{D4C1583A-D115-4BA3-9438-5E9C555AA0F0}" type="pres">
      <dgm:prSet presAssocID="{4DEB640A-BCFD-4FF4-BF6C-82B40C0B8552}" presName="tx1" presStyleLbl="revTx" presStyleIdx="0" presStyleCnt="10"/>
      <dgm:spPr/>
    </dgm:pt>
    <dgm:pt modelId="{8CD195A3-ABA3-4D3B-94EB-5C60248A3714}" type="pres">
      <dgm:prSet presAssocID="{4DEB640A-BCFD-4FF4-BF6C-82B40C0B8552}" presName="vert1" presStyleCnt="0"/>
      <dgm:spPr/>
    </dgm:pt>
    <dgm:pt modelId="{67ED19B2-5E65-439F-B39B-F1BF8072473D}" type="pres">
      <dgm:prSet presAssocID="{C42F4BBA-0D1C-464B-B20A-26FA550996E7}" presName="vertSpace2a" presStyleCnt="0"/>
      <dgm:spPr/>
    </dgm:pt>
    <dgm:pt modelId="{C582ADD9-F3D0-405F-A420-1D125DFF363A}" type="pres">
      <dgm:prSet presAssocID="{C42F4BBA-0D1C-464B-B20A-26FA550996E7}" presName="horz2" presStyleCnt="0"/>
      <dgm:spPr/>
    </dgm:pt>
    <dgm:pt modelId="{FE9B8682-F33C-4707-926D-9E8BB6C048EE}" type="pres">
      <dgm:prSet presAssocID="{C42F4BBA-0D1C-464B-B20A-26FA550996E7}" presName="horzSpace2" presStyleCnt="0"/>
      <dgm:spPr/>
    </dgm:pt>
    <dgm:pt modelId="{143B8481-8D34-4AB8-B29D-680CAD70D304}" type="pres">
      <dgm:prSet presAssocID="{C42F4BBA-0D1C-464B-B20A-26FA550996E7}" presName="tx2" presStyleLbl="revTx" presStyleIdx="1" presStyleCnt="10"/>
      <dgm:spPr/>
    </dgm:pt>
    <dgm:pt modelId="{6DD7580F-B57D-40E0-8325-EBB8A2A42A47}" type="pres">
      <dgm:prSet presAssocID="{C42F4BBA-0D1C-464B-B20A-26FA550996E7}" presName="vert2" presStyleCnt="0"/>
      <dgm:spPr/>
    </dgm:pt>
    <dgm:pt modelId="{C6830AEF-0B1B-49B3-A809-0612C9E24086}" type="pres">
      <dgm:prSet presAssocID="{C42F4BBA-0D1C-464B-B20A-26FA550996E7}" presName="thinLine2b" presStyleLbl="callout" presStyleIdx="0" presStyleCnt="5"/>
      <dgm:spPr/>
    </dgm:pt>
    <dgm:pt modelId="{032666C9-7CE0-4441-B8AF-02988F4A0F81}" type="pres">
      <dgm:prSet presAssocID="{C42F4BBA-0D1C-464B-B20A-26FA550996E7}" presName="vertSpace2b" presStyleCnt="0"/>
      <dgm:spPr/>
    </dgm:pt>
    <dgm:pt modelId="{5BA099C8-6A55-4319-9DF3-54DBA05330DF}" type="pres">
      <dgm:prSet presAssocID="{DBB6A836-3288-42F2-B0D2-36F013E73528}" presName="thickLine" presStyleLbl="alignNode1" presStyleIdx="1" presStyleCnt="5"/>
      <dgm:spPr/>
    </dgm:pt>
    <dgm:pt modelId="{7CF63C71-C7B0-4C78-832C-9496B8F21B89}" type="pres">
      <dgm:prSet presAssocID="{DBB6A836-3288-42F2-B0D2-36F013E73528}" presName="horz1" presStyleCnt="0"/>
      <dgm:spPr/>
    </dgm:pt>
    <dgm:pt modelId="{1FB9FECE-05A7-42D9-9898-7116B7011E0B}" type="pres">
      <dgm:prSet presAssocID="{DBB6A836-3288-42F2-B0D2-36F013E73528}" presName="tx1" presStyleLbl="revTx" presStyleIdx="2" presStyleCnt="10"/>
      <dgm:spPr/>
    </dgm:pt>
    <dgm:pt modelId="{2C2E846A-D2C0-4AFE-A110-2C2359C32191}" type="pres">
      <dgm:prSet presAssocID="{DBB6A836-3288-42F2-B0D2-36F013E73528}" presName="vert1" presStyleCnt="0"/>
      <dgm:spPr/>
    </dgm:pt>
    <dgm:pt modelId="{0E903B49-DCB9-419A-ABD5-5C1B1189B80C}" type="pres">
      <dgm:prSet presAssocID="{CB1E87D8-4665-4B9E-B48C-60820E9C801B}" presName="vertSpace2a" presStyleCnt="0"/>
      <dgm:spPr/>
    </dgm:pt>
    <dgm:pt modelId="{A083F08A-E516-4AB7-AC78-15AEDE80A63D}" type="pres">
      <dgm:prSet presAssocID="{CB1E87D8-4665-4B9E-B48C-60820E9C801B}" presName="horz2" presStyleCnt="0"/>
      <dgm:spPr/>
    </dgm:pt>
    <dgm:pt modelId="{BD9452E7-9C98-4DF2-BBF0-08094AE68CAD}" type="pres">
      <dgm:prSet presAssocID="{CB1E87D8-4665-4B9E-B48C-60820E9C801B}" presName="horzSpace2" presStyleCnt="0"/>
      <dgm:spPr/>
    </dgm:pt>
    <dgm:pt modelId="{56078A6F-7EA1-4C9C-BBD4-5C5DF3BCC60D}" type="pres">
      <dgm:prSet presAssocID="{CB1E87D8-4665-4B9E-B48C-60820E9C801B}" presName="tx2" presStyleLbl="revTx" presStyleIdx="3" presStyleCnt="10"/>
      <dgm:spPr/>
    </dgm:pt>
    <dgm:pt modelId="{BDAF3CCA-0929-4F0B-83C5-32F823AACC9E}" type="pres">
      <dgm:prSet presAssocID="{CB1E87D8-4665-4B9E-B48C-60820E9C801B}" presName="vert2" presStyleCnt="0"/>
      <dgm:spPr/>
    </dgm:pt>
    <dgm:pt modelId="{6CF25F1B-A27B-49E4-9F5C-3EDC7EF5093F}" type="pres">
      <dgm:prSet presAssocID="{CB1E87D8-4665-4B9E-B48C-60820E9C801B}" presName="thinLine2b" presStyleLbl="callout" presStyleIdx="1" presStyleCnt="5"/>
      <dgm:spPr/>
    </dgm:pt>
    <dgm:pt modelId="{43451452-F9EC-4CD3-8A50-5686932CB637}" type="pres">
      <dgm:prSet presAssocID="{CB1E87D8-4665-4B9E-B48C-60820E9C801B}" presName="vertSpace2b" presStyleCnt="0"/>
      <dgm:spPr/>
    </dgm:pt>
    <dgm:pt modelId="{F4125EB1-4910-47A2-A5FB-5A35C5B5B44C}" type="pres">
      <dgm:prSet presAssocID="{BDE13B52-957C-4229-9E41-2346D0BC8E7C}" presName="thickLine" presStyleLbl="alignNode1" presStyleIdx="2" presStyleCnt="5"/>
      <dgm:spPr/>
    </dgm:pt>
    <dgm:pt modelId="{D026945C-98D9-403B-9949-15EF650FAFA7}" type="pres">
      <dgm:prSet presAssocID="{BDE13B52-957C-4229-9E41-2346D0BC8E7C}" presName="horz1" presStyleCnt="0"/>
      <dgm:spPr/>
    </dgm:pt>
    <dgm:pt modelId="{5BF05F8D-4B22-4723-AAD2-84EA4E154616}" type="pres">
      <dgm:prSet presAssocID="{BDE13B52-957C-4229-9E41-2346D0BC8E7C}" presName="tx1" presStyleLbl="revTx" presStyleIdx="4" presStyleCnt="10"/>
      <dgm:spPr/>
    </dgm:pt>
    <dgm:pt modelId="{34B9121A-6BA3-4E2E-A83D-D19633B19C56}" type="pres">
      <dgm:prSet presAssocID="{BDE13B52-957C-4229-9E41-2346D0BC8E7C}" presName="vert1" presStyleCnt="0"/>
      <dgm:spPr/>
    </dgm:pt>
    <dgm:pt modelId="{C4E29912-B894-497A-939E-C00613944CCF}" type="pres">
      <dgm:prSet presAssocID="{AEC69F4A-AF3F-45ED-A4C5-E60E77F76A2D}" presName="vertSpace2a" presStyleCnt="0"/>
      <dgm:spPr/>
    </dgm:pt>
    <dgm:pt modelId="{FCDE6836-3107-4148-B40D-7EDE79C66F28}" type="pres">
      <dgm:prSet presAssocID="{AEC69F4A-AF3F-45ED-A4C5-E60E77F76A2D}" presName="horz2" presStyleCnt="0"/>
      <dgm:spPr/>
    </dgm:pt>
    <dgm:pt modelId="{F811C8F1-1215-4503-9ADB-F97838DDEDA5}" type="pres">
      <dgm:prSet presAssocID="{AEC69F4A-AF3F-45ED-A4C5-E60E77F76A2D}" presName="horzSpace2" presStyleCnt="0"/>
      <dgm:spPr/>
    </dgm:pt>
    <dgm:pt modelId="{FBEA6621-4150-4344-ACFA-500538A53F5B}" type="pres">
      <dgm:prSet presAssocID="{AEC69F4A-AF3F-45ED-A4C5-E60E77F76A2D}" presName="tx2" presStyleLbl="revTx" presStyleIdx="5" presStyleCnt="10"/>
      <dgm:spPr/>
    </dgm:pt>
    <dgm:pt modelId="{74F3852D-49DB-4BD3-A641-4612ACFC20A2}" type="pres">
      <dgm:prSet presAssocID="{AEC69F4A-AF3F-45ED-A4C5-E60E77F76A2D}" presName="vert2" presStyleCnt="0"/>
      <dgm:spPr/>
    </dgm:pt>
    <dgm:pt modelId="{360AEC64-2676-45C1-AEDF-B16D183B0FAF}" type="pres">
      <dgm:prSet presAssocID="{AEC69F4A-AF3F-45ED-A4C5-E60E77F76A2D}" presName="thinLine2b" presStyleLbl="callout" presStyleIdx="2" presStyleCnt="5"/>
      <dgm:spPr/>
    </dgm:pt>
    <dgm:pt modelId="{6B5399D6-EBC2-47FB-868E-B661CFC1DCA7}" type="pres">
      <dgm:prSet presAssocID="{AEC69F4A-AF3F-45ED-A4C5-E60E77F76A2D}" presName="vertSpace2b" presStyleCnt="0"/>
      <dgm:spPr/>
    </dgm:pt>
    <dgm:pt modelId="{0B26574D-7060-49C2-BE82-AD6ADEA96A58}" type="pres">
      <dgm:prSet presAssocID="{32A5B691-612C-4B1E-BF3F-907FD9C43B8B}" presName="thickLine" presStyleLbl="alignNode1" presStyleIdx="3" presStyleCnt="5"/>
      <dgm:spPr/>
    </dgm:pt>
    <dgm:pt modelId="{08EF070A-A8AB-4B50-B072-6B689F445C2E}" type="pres">
      <dgm:prSet presAssocID="{32A5B691-612C-4B1E-BF3F-907FD9C43B8B}" presName="horz1" presStyleCnt="0"/>
      <dgm:spPr/>
    </dgm:pt>
    <dgm:pt modelId="{949D5752-A2FB-45A8-9ED1-9D3C85524A8C}" type="pres">
      <dgm:prSet presAssocID="{32A5B691-612C-4B1E-BF3F-907FD9C43B8B}" presName="tx1" presStyleLbl="revTx" presStyleIdx="6" presStyleCnt="10"/>
      <dgm:spPr/>
    </dgm:pt>
    <dgm:pt modelId="{CEA86C53-E74D-40AB-9839-DBE9FC221619}" type="pres">
      <dgm:prSet presAssocID="{32A5B691-612C-4B1E-BF3F-907FD9C43B8B}" presName="vert1" presStyleCnt="0"/>
      <dgm:spPr/>
    </dgm:pt>
    <dgm:pt modelId="{D8579DE5-5F11-48A7-9856-9D8DD14EBA29}" type="pres">
      <dgm:prSet presAssocID="{362F5645-9800-4656-8AD0-E71D1F428D6D}" presName="vertSpace2a" presStyleCnt="0"/>
      <dgm:spPr/>
    </dgm:pt>
    <dgm:pt modelId="{35655148-5E69-4338-9858-8FB04038894B}" type="pres">
      <dgm:prSet presAssocID="{362F5645-9800-4656-8AD0-E71D1F428D6D}" presName="horz2" presStyleCnt="0"/>
      <dgm:spPr/>
    </dgm:pt>
    <dgm:pt modelId="{8989FCD5-9E38-4616-AA51-EB58CBC45C4C}" type="pres">
      <dgm:prSet presAssocID="{362F5645-9800-4656-8AD0-E71D1F428D6D}" presName="horzSpace2" presStyleCnt="0"/>
      <dgm:spPr/>
    </dgm:pt>
    <dgm:pt modelId="{2AF0765A-A26C-4364-9B2A-DB1D87B92ECE}" type="pres">
      <dgm:prSet presAssocID="{362F5645-9800-4656-8AD0-E71D1F428D6D}" presName="tx2" presStyleLbl="revTx" presStyleIdx="7" presStyleCnt="10"/>
      <dgm:spPr/>
    </dgm:pt>
    <dgm:pt modelId="{86E39DF6-EC50-4316-9FAB-337E9A9A0B82}" type="pres">
      <dgm:prSet presAssocID="{362F5645-9800-4656-8AD0-E71D1F428D6D}" presName="vert2" presStyleCnt="0"/>
      <dgm:spPr/>
    </dgm:pt>
    <dgm:pt modelId="{C58F1680-A390-4922-A5AD-F39CA5CBAE06}" type="pres">
      <dgm:prSet presAssocID="{362F5645-9800-4656-8AD0-E71D1F428D6D}" presName="thinLine2b" presStyleLbl="callout" presStyleIdx="3" presStyleCnt="5"/>
      <dgm:spPr/>
    </dgm:pt>
    <dgm:pt modelId="{36096EEE-6ADD-440D-A19F-091F7BE45D1B}" type="pres">
      <dgm:prSet presAssocID="{362F5645-9800-4656-8AD0-E71D1F428D6D}" presName="vertSpace2b" presStyleCnt="0"/>
      <dgm:spPr/>
    </dgm:pt>
    <dgm:pt modelId="{E1085148-2733-44BF-8888-C91608833759}" type="pres">
      <dgm:prSet presAssocID="{6723EB4A-B0AC-4701-AAF1-D2DB2E0FED06}" presName="thickLine" presStyleLbl="alignNode1" presStyleIdx="4" presStyleCnt="5"/>
      <dgm:spPr/>
    </dgm:pt>
    <dgm:pt modelId="{0A59BEF8-8B59-4712-B94E-FC57F5E430B8}" type="pres">
      <dgm:prSet presAssocID="{6723EB4A-B0AC-4701-AAF1-D2DB2E0FED06}" presName="horz1" presStyleCnt="0"/>
      <dgm:spPr/>
    </dgm:pt>
    <dgm:pt modelId="{C29E5D42-B3C2-4083-9E81-0257651A699C}" type="pres">
      <dgm:prSet presAssocID="{6723EB4A-B0AC-4701-AAF1-D2DB2E0FED06}" presName="tx1" presStyleLbl="revTx" presStyleIdx="8" presStyleCnt="10"/>
      <dgm:spPr/>
    </dgm:pt>
    <dgm:pt modelId="{1CED97E5-D8A9-462C-8E01-75D784905B26}" type="pres">
      <dgm:prSet presAssocID="{6723EB4A-B0AC-4701-AAF1-D2DB2E0FED06}" presName="vert1" presStyleCnt="0"/>
      <dgm:spPr/>
    </dgm:pt>
    <dgm:pt modelId="{28F721CA-45F3-42AC-A067-CA5E24E782DF}" type="pres">
      <dgm:prSet presAssocID="{AEE236EC-4559-4532-A457-A062B2988B1F}" presName="vertSpace2a" presStyleCnt="0"/>
      <dgm:spPr/>
    </dgm:pt>
    <dgm:pt modelId="{828AEB45-B164-44F3-94AF-DF625BC6D6D5}" type="pres">
      <dgm:prSet presAssocID="{AEE236EC-4559-4532-A457-A062B2988B1F}" presName="horz2" presStyleCnt="0"/>
      <dgm:spPr/>
    </dgm:pt>
    <dgm:pt modelId="{3AB694D8-F015-401B-8F2F-06A47D004948}" type="pres">
      <dgm:prSet presAssocID="{AEE236EC-4559-4532-A457-A062B2988B1F}" presName="horzSpace2" presStyleCnt="0"/>
      <dgm:spPr/>
    </dgm:pt>
    <dgm:pt modelId="{A8BAA5E9-6C62-4B5F-B103-4144588EAD05}" type="pres">
      <dgm:prSet presAssocID="{AEE236EC-4559-4532-A457-A062B2988B1F}" presName="tx2" presStyleLbl="revTx" presStyleIdx="9" presStyleCnt="10"/>
      <dgm:spPr/>
    </dgm:pt>
    <dgm:pt modelId="{BC3E8BAF-7052-4E03-B180-C38649F2DA85}" type="pres">
      <dgm:prSet presAssocID="{AEE236EC-4559-4532-A457-A062B2988B1F}" presName="vert2" presStyleCnt="0"/>
      <dgm:spPr/>
    </dgm:pt>
    <dgm:pt modelId="{531A512E-4D34-40D9-8A39-9214FFC89EEA}" type="pres">
      <dgm:prSet presAssocID="{AEE236EC-4559-4532-A457-A062B2988B1F}" presName="thinLine2b" presStyleLbl="callout" presStyleIdx="4" presStyleCnt="5"/>
      <dgm:spPr/>
    </dgm:pt>
    <dgm:pt modelId="{F5416652-B337-4517-BF86-E0638EBF8054}" type="pres">
      <dgm:prSet presAssocID="{AEE236EC-4559-4532-A457-A062B2988B1F}" presName="vertSpace2b" presStyleCnt="0"/>
      <dgm:spPr/>
    </dgm:pt>
  </dgm:ptLst>
  <dgm:cxnLst>
    <dgm:cxn modelId="{0B2DFE03-9D0D-40AD-9D75-4A632E19E597}" type="presOf" srcId="{CB1E87D8-4665-4B9E-B48C-60820E9C801B}" destId="{56078A6F-7EA1-4C9C-BBD4-5C5DF3BCC60D}" srcOrd="0" destOrd="0" presId="urn:microsoft.com/office/officeart/2008/layout/LinedList"/>
    <dgm:cxn modelId="{933CC204-DE80-4F8A-89F7-96D162FCD42B}" srcId="{32A5B691-612C-4B1E-BF3F-907FD9C43B8B}" destId="{362F5645-9800-4656-8AD0-E71D1F428D6D}" srcOrd="0" destOrd="0" parTransId="{AE0E3E8A-EC7A-421D-9BF8-0B643F15A5C5}" sibTransId="{1577F0F7-F12C-4268-AF28-5CFC8266A114}"/>
    <dgm:cxn modelId="{E9327109-6397-470F-AA4C-CF02CA32A537}" srcId="{DF437A6B-0FC8-4611-ADE9-40001D3BB954}" destId="{4DEB640A-BCFD-4FF4-BF6C-82B40C0B8552}" srcOrd="0" destOrd="0" parTransId="{C0D45F9C-4C85-4AD6-A02A-FB2EDF51387D}" sibTransId="{5304C83C-371B-4B54-8D3B-5079F254D819}"/>
    <dgm:cxn modelId="{F8BE2B30-C2A5-48D6-B341-9E85FE81BFFC}" type="presOf" srcId="{BDE13B52-957C-4229-9E41-2346D0BC8E7C}" destId="{5BF05F8D-4B22-4723-AAD2-84EA4E154616}" srcOrd="0" destOrd="0" presId="urn:microsoft.com/office/officeart/2008/layout/LinedList"/>
    <dgm:cxn modelId="{552A2837-1AC8-44CA-BBE9-5E6C295A4399}" type="presOf" srcId="{AEE236EC-4559-4532-A457-A062B2988B1F}" destId="{A8BAA5E9-6C62-4B5F-B103-4144588EAD05}" srcOrd="0" destOrd="0" presId="urn:microsoft.com/office/officeart/2008/layout/LinedList"/>
    <dgm:cxn modelId="{3A2ED439-1E19-441D-9D9A-1F047EAED8E5}" srcId="{DF437A6B-0FC8-4611-ADE9-40001D3BB954}" destId="{32A5B691-612C-4B1E-BF3F-907FD9C43B8B}" srcOrd="3" destOrd="0" parTransId="{25D5D958-0BA7-466A-8B65-36BAC77ACC59}" sibTransId="{1AF87375-838E-45FA-922B-14FAFAE02237}"/>
    <dgm:cxn modelId="{2E389B3B-F8E5-4E8B-811F-D2A5B65B1E8E}" type="presOf" srcId="{DBB6A836-3288-42F2-B0D2-36F013E73528}" destId="{1FB9FECE-05A7-42D9-9898-7116B7011E0B}" srcOrd="0" destOrd="0" presId="urn:microsoft.com/office/officeart/2008/layout/LinedList"/>
    <dgm:cxn modelId="{18659450-DC82-43D1-A95E-41E3563526A3}" srcId="{6723EB4A-B0AC-4701-AAF1-D2DB2E0FED06}" destId="{AEE236EC-4559-4532-A457-A062B2988B1F}" srcOrd="0" destOrd="0" parTransId="{5AF921E8-7702-46D1-82EA-ED6E8D54C2B2}" sibTransId="{F08DD602-BC6C-446F-93DD-6DBED87F75DF}"/>
    <dgm:cxn modelId="{41631B55-4C26-469E-AAD2-CE3F69D04DE5}" srcId="{DF437A6B-0FC8-4611-ADE9-40001D3BB954}" destId="{6723EB4A-B0AC-4701-AAF1-D2DB2E0FED06}" srcOrd="4" destOrd="0" parTransId="{9C003888-F6E6-4D6C-9B08-CFA1F5E01F67}" sibTransId="{9BEA3252-0E0F-4400-9D55-5E6CDE013C81}"/>
    <dgm:cxn modelId="{01FFF767-0557-49ED-86B1-50AA6F77EE7C}" type="presOf" srcId="{32A5B691-612C-4B1E-BF3F-907FD9C43B8B}" destId="{949D5752-A2FB-45A8-9ED1-9D3C85524A8C}" srcOrd="0" destOrd="0" presId="urn:microsoft.com/office/officeart/2008/layout/LinedList"/>
    <dgm:cxn modelId="{07F3F46B-EB0B-4B3E-9C35-B746A994A8BB}" srcId="{DF437A6B-0FC8-4611-ADE9-40001D3BB954}" destId="{DBB6A836-3288-42F2-B0D2-36F013E73528}" srcOrd="1" destOrd="0" parTransId="{6900F060-070D-4445-BCD5-040E756AAAF9}" sibTransId="{5A40C59F-35DC-45B1-864F-1373ADEDAB45}"/>
    <dgm:cxn modelId="{1099E673-E385-4008-8B34-494A78AEC553}" type="presOf" srcId="{AEC69F4A-AF3F-45ED-A4C5-E60E77F76A2D}" destId="{FBEA6621-4150-4344-ACFA-500538A53F5B}" srcOrd="0" destOrd="0" presId="urn:microsoft.com/office/officeart/2008/layout/LinedList"/>
    <dgm:cxn modelId="{75147683-9CE6-496B-80F4-655C85193E78}" srcId="{BDE13B52-957C-4229-9E41-2346D0BC8E7C}" destId="{AEC69F4A-AF3F-45ED-A4C5-E60E77F76A2D}" srcOrd="0" destOrd="0" parTransId="{EB150FF2-158C-49B4-A907-A7D1C57393C3}" sibTransId="{96AB6EC3-DE5D-48A5-AAE1-28EE3E3BC1A6}"/>
    <dgm:cxn modelId="{FB759B83-82CF-4AB0-BDDF-39BCA2C22689}" type="presOf" srcId="{4DEB640A-BCFD-4FF4-BF6C-82B40C0B8552}" destId="{D4C1583A-D115-4BA3-9438-5E9C555AA0F0}" srcOrd="0" destOrd="0" presId="urn:microsoft.com/office/officeart/2008/layout/LinedList"/>
    <dgm:cxn modelId="{5CE36996-EBC2-4995-AFB7-10249B168804}" srcId="{DF437A6B-0FC8-4611-ADE9-40001D3BB954}" destId="{BDE13B52-957C-4229-9E41-2346D0BC8E7C}" srcOrd="2" destOrd="0" parTransId="{B41D1AE3-FABD-4A27-AE08-AA6D372E5DE7}" sibTransId="{0C6BCC8B-13DD-49FF-B564-B8A56E097988}"/>
    <dgm:cxn modelId="{E33160A2-F1D4-49C6-AD12-B4EC1C39561A}" type="presOf" srcId="{6723EB4A-B0AC-4701-AAF1-D2DB2E0FED06}" destId="{C29E5D42-B3C2-4083-9E81-0257651A699C}" srcOrd="0" destOrd="0" presId="urn:microsoft.com/office/officeart/2008/layout/LinedList"/>
    <dgm:cxn modelId="{166413AA-ACB1-471A-9D91-0BAA74040039}" type="presOf" srcId="{362F5645-9800-4656-8AD0-E71D1F428D6D}" destId="{2AF0765A-A26C-4364-9B2A-DB1D87B92ECE}" srcOrd="0" destOrd="0" presId="urn:microsoft.com/office/officeart/2008/layout/LinedList"/>
    <dgm:cxn modelId="{05D66CBB-BE4A-4516-8479-035F62FC8ABF}" type="presOf" srcId="{DF437A6B-0FC8-4611-ADE9-40001D3BB954}" destId="{721AB316-590B-418E-91F3-86E3D44B592F}" srcOrd="0" destOrd="0" presId="urn:microsoft.com/office/officeart/2008/layout/LinedList"/>
    <dgm:cxn modelId="{112384CE-E199-4887-A485-B7FF69281E26}" type="presOf" srcId="{C42F4BBA-0D1C-464B-B20A-26FA550996E7}" destId="{143B8481-8D34-4AB8-B29D-680CAD70D304}" srcOrd="0" destOrd="0" presId="urn:microsoft.com/office/officeart/2008/layout/LinedList"/>
    <dgm:cxn modelId="{619AFBCE-F51F-4EC9-8BD3-56072E32935A}" srcId="{DBB6A836-3288-42F2-B0D2-36F013E73528}" destId="{CB1E87D8-4665-4B9E-B48C-60820E9C801B}" srcOrd="0" destOrd="0" parTransId="{4FB9F8A9-13A3-430A-B096-AC7598FEE409}" sibTransId="{0AD1B1DD-38D5-4B55-B4D4-CE4084FB7192}"/>
    <dgm:cxn modelId="{0D1DC2DF-1C47-4E74-BD46-F2198F19BB01}" srcId="{4DEB640A-BCFD-4FF4-BF6C-82B40C0B8552}" destId="{C42F4BBA-0D1C-464B-B20A-26FA550996E7}" srcOrd="0" destOrd="0" parTransId="{86E8A775-53A3-42EA-90F6-1594979A121F}" sibTransId="{33C479DF-38BD-47C0-A17A-F6721C9F8CF9}"/>
    <dgm:cxn modelId="{4D206632-46BD-41A2-8705-087E19D16C7E}" type="presParOf" srcId="{721AB316-590B-418E-91F3-86E3D44B592F}" destId="{0CC04466-4EB4-4115-9066-125697C23403}" srcOrd="0" destOrd="0" presId="urn:microsoft.com/office/officeart/2008/layout/LinedList"/>
    <dgm:cxn modelId="{86B90F5D-73E2-49DA-BC62-2CC22928918B}" type="presParOf" srcId="{721AB316-590B-418E-91F3-86E3D44B592F}" destId="{D037C7A7-AC2F-4768-8E2E-3C662571D983}" srcOrd="1" destOrd="0" presId="urn:microsoft.com/office/officeart/2008/layout/LinedList"/>
    <dgm:cxn modelId="{BC756B8C-993C-4D47-B3D6-6EBD50F04FCB}" type="presParOf" srcId="{D037C7A7-AC2F-4768-8E2E-3C662571D983}" destId="{D4C1583A-D115-4BA3-9438-5E9C555AA0F0}" srcOrd="0" destOrd="0" presId="urn:microsoft.com/office/officeart/2008/layout/LinedList"/>
    <dgm:cxn modelId="{BC8CF460-FD19-4ABB-A602-A72FD43455A7}" type="presParOf" srcId="{D037C7A7-AC2F-4768-8E2E-3C662571D983}" destId="{8CD195A3-ABA3-4D3B-94EB-5C60248A3714}" srcOrd="1" destOrd="0" presId="urn:microsoft.com/office/officeart/2008/layout/LinedList"/>
    <dgm:cxn modelId="{E3FFDE91-88FE-4981-AE53-EC8D9A54E6A3}" type="presParOf" srcId="{8CD195A3-ABA3-4D3B-94EB-5C60248A3714}" destId="{67ED19B2-5E65-439F-B39B-F1BF8072473D}" srcOrd="0" destOrd="0" presId="urn:microsoft.com/office/officeart/2008/layout/LinedList"/>
    <dgm:cxn modelId="{20D0B1E6-08C2-47AE-9739-FB5853362D57}" type="presParOf" srcId="{8CD195A3-ABA3-4D3B-94EB-5C60248A3714}" destId="{C582ADD9-F3D0-405F-A420-1D125DFF363A}" srcOrd="1" destOrd="0" presId="urn:microsoft.com/office/officeart/2008/layout/LinedList"/>
    <dgm:cxn modelId="{B465CEA2-52B8-4BB2-A93D-357874D02DE6}" type="presParOf" srcId="{C582ADD9-F3D0-405F-A420-1D125DFF363A}" destId="{FE9B8682-F33C-4707-926D-9E8BB6C048EE}" srcOrd="0" destOrd="0" presId="urn:microsoft.com/office/officeart/2008/layout/LinedList"/>
    <dgm:cxn modelId="{68FB52AB-F1BC-4926-BF8B-D4C4FD8BCF21}" type="presParOf" srcId="{C582ADD9-F3D0-405F-A420-1D125DFF363A}" destId="{143B8481-8D34-4AB8-B29D-680CAD70D304}" srcOrd="1" destOrd="0" presId="urn:microsoft.com/office/officeart/2008/layout/LinedList"/>
    <dgm:cxn modelId="{46171651-FAB3-4560-A4DD-BC2F663A4298}" type="presParOf" srcId="{C582ADD9-F3D0-405F-A420-1D125DFF363A}" destId="{6DD7580F-B57D-40E0-8325-EBB8A2A42A47}" srcOrd="2" destOrd="0" presId="urn:microsoft.com/office/officeart/2008/layout/LinedList"/>
    <dgm:cxn modelId="{17550D3E-DC4B-4654-BF5A-958E07EEA279}" type="presParOf" srcId="{8CD195A3-ABA3-4D3B-94EB-5C60248A3714}" destId="{C6830AEF-0B1B-49B3-A809-0612C9E24086}" srcOrd="2" destOrd="0" presId="urn:microsoft.com/office/officeart/2008/layout/LinedList"/>
    <dgm:cxn modelId="{E9ADB973-EE20-4380-A04E-B3EFA5571DC0}" type="presParOf" srcId="{8CD195A3-ABA3-4D3B-94EB-5C60248A3714}" destId="{032666C9-7CE0-4441-B8AF-02988F4A0F81}" srcOrd="3" destOrd="0" presId="urn:microsoft.com/office/officeart/2008/layout/LinedList"/>
    <dgm:cxn modelId="{0349A203-5B40-4B07-9591-D7D838ABA605}" type="presParOf" srcId="{721AB316-590B-418E-91F3-86E3D44B592F}" destId="{5BA099C8-6A55-4319-9DF3-54DBA05330DF}" srcOrd="2" destOrd="0" presId="urn:microsoft.com/office/officeart/2008/layout/LinedList"/>
    <dgm:cxn modelId="{FA8A5D2D-86A9-48DD-82EF-FCE755F8E311}" type="presParOf" srcId="{721AB316-590B-418E-91F3-86E3D44B592F}" destId="{7CF63C71-C7B0-4C78-832C-9496B8F21B89}" srcOrd="3" destOrd="0" presId="urn:microsoft.com/office/officeart/2008/layout/LinedList"/>
    <dgm:cxn modelId="{3CDC0270-DF7D-427E-A99E-F081C9DB372E}" type="presParOf" srcId="{7CF63C71-C7B0-4C78-832C-9496B8F21B89}" destId="{1FB9FECE-05A7-42D9-9898-7116B7011E0B}" srcOrd="0" destOrd="0" presId="urn:microsoft.com/office/officeart/2008/layout/LinedList"/>
    <dgm:cxn modelId="{FDA4E4F8-B8CF-49D0-9F15-D662070E2311}" type="presParOf" srcId="{7CF63C71-C7B0-4C78-832C-9496B8F21B89}" destId="{2C2E846A-D2C0-4AFE-A110-2C2359C32191}" srcOrd="1" destOrd="0" presId="urn:microsoft.com/office/officeart/2008/layout/LinedList"/>
    <dgm:cxn modelId="{466E9F04-DCD0-46E6-AFA9-7B9A990B2919}" type="presParOf" srcId="{2C2E846A-D2C0-4AFE-A110-2C2359C32191}" destId="{0E903B49-DCB9-419A-ABD5-5C1B1189B80C}" srcOrd="0" destOrd="0" presId="urn:microsoft.com/office/officeart/2008/layout/LinedList"/>
    <dgm:cxn modelId="{757A0992-3CA5-4674-A985-DB5D4B316038}" type="presParOf" srcId="{2C2E846A-D2C0-4AFE-A110-2C2359C32191}" destId="{A083F08A-E516-4AB7-AC78-15AEDE80A63D}" srcOrd="1" destOrd="0" presId="urn:microsoft.com/office/officeart/2008/layout/LinedList"/>
    <dgm:cxn modelId="{2D441AC3-1E04-4989-B2B3-B690747FA061}" type="presParOf" srcId="{A083F08A-E516-4AB7-AC78-15AEDE80A63D}" destId="{BD9452E7-9C98-4DF2-BBF0-08094AE68CAD}" srcOrd="0" destOrd="0" presId="urn:microsoft.com/office/officeart/2008/layout/LinedList"/>
    <dgm:cxn modelId="{3AC4189A-04A0-4137-B7BE-E8736E0680EB}" type="presParOf" srcId="{A083F08A-E516-4AB7-AC78-15AEDE80A63D}" destId="{56078A6F-7EA1-4C9C-BBD4-5C5DF3BCC60D}" srcOrd="1" destOrd="0" presId="urn:microsoft.com/office/officeart/2008/layout/LinedList"/>
    <dgm:cxn modelId="{0A42DFC4-8AB8-4A74-B1FD-CD1246497D46}" type="presParOf" srcId="{A083F08A-E516-4AB7-AC78-15AEDE80A63D}" destId="{BDAF3CCA-0929-4F0B-83C5-32F823AACC9E}" srcOrd="2" destOrd="0" presId="urn:microsoft.com/office/officeart/2008/layout/LinedList"/>
    <dgm:cxn modelId="{0A0C33CC-2A1B-4E5E-8643-01813CABFC9D}" type="presParOf" srcId="{2C2E846A-D2C0-4AFE-A110-2C2359C32191}" destId="{6CF25F1B-A27B-49E4-9F5C-3EDC7EF5093F}" srcOrd="2" destOrd="0" presId="urn:microsoft.com/office/officeart/2008/layout/LinedList"/>
    <dgm:cxn modelId="{BEBC59E5-56D7-40A2-BC99-12677A0318E1}" type="presParOf" srcId="{2C2E846A-D2C0-4AFE-A110-2C2359C32191}" destId="{43451452-F9EC-4CD3-8A50-5686932CB637}" srcOrd="3" destOrd="0" presId="urn:microsoft.com/office/officeart/2008/layout/LinedList"/>
    <dgm:cxn modelId="{9A56080F-9C98-45EC-8396-0F6D6EF066BC}" type="presParOf" srcId="{721AB316-590B-418E-91F3-86E3D44B592F}" destId="{F4125EB1-4910-47A2-A5FB-5A35C5B5B44C}" srcOrd="4" destOrd="0" presId="urn:microsoft.com/office/officeart/2008/layout/LinedList"/>
    <dgm:cxn modelId="{3B77DF00-5794-4BDD-8F5F-10AA2FC87C15}" type="presParOf" srcId="{721AB316-590B-418E-91F3-86E3D44B592F}" destId="{D026945C-98D9-403B-9949-15EF650FAFA7}" srcOrd="5" destOrd="0" presId="urn:microsoft.com/office/officeart/2008/layout/LinedList"/>
    <dgm:cxn modelId="{4822090B-A1D8-4798-A51B-552DFB5EA900}" type="presParOf" srcId="{D026945C-98D9-403B-9949-15EF650FAFA7}" destId="{5BF05F8D-4B22-4723-AAD2-84EA4E154616}" srcOrd="0" destOrd="0" presId="urn:microsoft.com/office/officeart/2008/layout/LinedList"/>
    <dgm:cxn modelId="{586786BA-D43D-4430-AFE2-AAF48A98C6FF}" type="presParOf" srcId="{D026945C-98D9-403B-9949-15EF650FAFA7}" destId="{34B9121A-6BA3-4E2E-A83D-D19633B19C56}" srcOrd="1" destOrd="0" presId="urn:microsoft.com/office/officeart/2008/layout/LinedList"/>
    <dgm:cxn modelId="{A3D9FD42-5C3B-4822-8EE3-926981DDF9F5}" type="presParOf" srcId="{34B9121A-6BA3-4E2E-A83D-D19633B19C56}" destId="{C4E29912-B894-497A-939E-C00613944CCF}" srcOrd="0" destOrd="0" presId="urn:microsoft.com/office/officeart/2008/layout/LinedList"/>
    <dgm:cxn modelId="{32EC93BC-F005-431E-B5F3-9E0D47E3637B}" type="presParOf" srcId="{34B9121A-6BA3-4E2E-A83D-D19633B19C56}" destId="{FCDE6836-3107-4148-B40D-7EDE79C66F28}" srcOrd="1" destOrd="0" presId="urn:microsoft.com/office/officeart/2008/layout/LinedList"/>
    <dgm:cxn modelId="{D46FDEB8-025E-4F09-84FE-3EAAA224DA31}" type="presParOf" srcId="{FCDE6836-3107-4148-B40D-7EDE79C66F28}" destId="{F811C8F1-1215-4503-9ADB-F97838DDEDA5}" srcOrd="0" destOrd="0" presId="urn:microsoft.com/office/officeart/2008/layout/LinedList"/>
    <dgm:cxn modelId="{0974B783-034A-42F6-95ED-89F51F7ABCF0}" type="presParOf" srcId="{FCDE6836-3107-4148-B40D-7EDE79C66F28}" destId="{FBEA6621-4150-4344-ACFA-500538A53F5B}" srcOrd="1" destOrd="0" presId="urn:microsoft.com/office/officeart/2008/layout/LinedList"/>
    <dgm:cxn modelId="{4A4AF51D-DF64-4A57-9164-7BE5AC46AE94}" type="presParOf" srcId="{FCDE6836-3107-4148-B40D-7EDE79C66F28}" destId="{74F3852D-49DB-4BD3-A641-4612ACFC20A2}" srcOrd="2" destOrd="0" presId="urn:microsoft.com/office/officeart/2008/layout/LinedList"/>
    <dgm:cxn modelId="{E501B437-23E9-4407-A9E5-5BB0A3020D73}" type="presParOf" srcId="{34B9121A-6BA3-4E2E-A83D-D19633B19C56}" destId="{360AEC64-2676-45C1-AEDF-B16D183B0FAF}" srcOrd="2" destOrd="0" presId="urn:microsoft.com/office/officeart/2008/layout/LinedList"/>
    <dgm:cxn modelId="{D8001903-514D-422F-BE32-F541D66AB44A}" type="presParOf" srcId="{34B9121A-6BA3-4E2E-A83D-D19633B19C56}" destId="{6B5399D6-EBC2-47FB-868E-B661CFC1DCA7}" srcOrd="3" destOrd="0" presId="urn:microsoft.com/office/officeart/2008/layout/LinedList"/>
    <dgm:cxn modelId="{6838F270-009B-4D0F-BEC5-DE341A3D0913}" type="presParOf" srcId="{721AB316-590B-418E-91F3-86E3D44B592F}" destId="{0B26574D-7060-49C2-BE82-AD6ADEA96A58}" srcOrd="6" destOrd="0" presId="urn:microsoft.com/office/officeart/2008/layout/LinedList"/>
    <dgm:cxn modelId="{ACD9D2FB-2667-4B24-BB6B-D38B5E93D7F7}" type="presParOf" srcId="{721AB316-590B-418E-91F3-86E3D44B592F}" destId="{08EF070A-A8AB-4B50-B072-6B689F445C2E}" srcOrd="7" destOrd="0" presId="urn:microsoft.com/office/officeart/2008/layout/LinedList"/>
    <dgm:cxn modelId="{958D30A5-14AC-486B-82DA-A9E51F716F5A}" type="presParOf" srcId="{08EF070A-A8AB-4B50-B072-6B689F445C2E}" destId="{949D5752-A2FB-45A8-9ED1-9D3C85524A8C}" srcOrd="0" destOrd="0" presId="urn:microsoft.com/office/officeart/2008/layout/LinedList"/>
    <dgm:cxn modelId="{1996A613-BBF7-4B08-8A0B-EB94615E69D7}" type="presParOf" srcId="{08EF070A-A8AB-4B50-B072-6B689F445C2E}" destId="{CEA86C53-E74D-40AB-9839-DBE9FC221619}" srcOrd="1" destOrd="0" presId="urn:microsoft.com/office/officeart/2008/layout/LinedList"/>
    <dgm:cxn modelId="{F3680B56-4ED6-41EF-A7E4-CE35CDEA38FC}" type="presParOf" srcId="{CEA86C53-E74D-40AB-9839-DBE9FC221619}" destId="{D8579DE5-5F11-48A7-9856-9D8DD14EBA29}" srcOrd="0" destOrd="0" presId="urn:microsoft.com/office/officeart/2008/layout/LinedList"/>
    <dgm:cxn modelId="{789A19C7-B10A-4697-8249-672CFF8BD36A}" type="presParOf" srcId="{CEA86C53-E74D-40AB-9839-DBE9FC221619}" destId="{35655148-5E69-4338-9858-8FB04038894B}" srcOrd="1" destOrd="0" presId="urn:microsoft.com/office/officeart/2008/layout/LinedList"/>
    <dgm:cxn modelId="{BE3CF267-C665-4951-9B68-905C38AFD34C}" type="presParOf" srcId="{35655148-5E69-4338-9858-8FB04038894B}" destId="{8989FCD5-9E38-4616-AA51-EB58CBC45C4C}" srcOrd="0" destOrd="0" presId="urn:microsoft.com/office/officeart/2008/layout/LinedList"/>
    <dgm:cxn modelId="{A1FFF1CA-C421-4990-B0FB-E2E14E597C0B}" type="presParOf" srcId="{35655148-5E69-4338-9858-8FB04038894B}" destId="{2AF0765A-A26C-4364-9B2A-DB1D87B92ECE}" srcOrd="1" destOrd="0" presId="urn:microsoft.com/office/officeart/2008/layout/LinedList"/>
    <dgm:cxn modelId="{F430224F-D582-43FC-90C5-EE1778FEA856}" type="presParOf" srcId="{35655148-5E69-4338-9858-8FB04038894B}" destId="{86E39DF6-EC50-4316-9FAB-337E9A9A0B82}" srcOrd="2" destOrd="0" presId="urn:microsoft.com/office/officeart/2008/layout/LinedList"/>
    <dgm:cxn modelId="{62FE12E1-7983-4633-8ABF-14EA0582E9B5}" type="presParOf" srcId="{CEA86C53-E74D-40AB-9839-DBE9FC221619}" destId="{C58F1680-A390-4922-A5AD-F39CA5CBAE06}" srcOrd="2" destOrd="0" presId="urn:microsoft.com/office/officeart/2008/layout/LinedList"/>
    <dgm:cxn modelId="{CEC3EA5C-208A-44DC-A477-80B4D8020907}" type="presParOf" srcId="{CEA86C53-E74D-40AB-9839-DBE9FC221619}" destId="{36096EEE-6ADD-440D-A19F-091F7BE45D1B}" srcOrd="3" destOrd="0" presId="urn:microsoft.com/office/officeart/2008/layout/LinedList"/>
    <dgm:cxn modelId="{D81D3197-2135-48DC-8828-6EB6ABF8F4AB}" type="presParOf" srcId="{721AB316-590B-418E-91F3-86E3D44B592F}" destId="{E1085148-2733-44BF-8888-C91608833759}" srcOrd="8" destOrd="0" presId="urn:microsoft.com/office/officeart/2008/layout/LinedList"/>
    <dgm:cxn modelId="{84283E31-36CF-484B-A067-9A4C574C8D93}" type="presParOf" srcId="{721AB316-590B-418E-91F3-86E3D44B592F}" destId="{0A59BEF8-8B59-4712-B94E-FC57F5E430B8}" srcOrd="9" destOrd="0" presId="urn:microsoft.com/office/officeart/2008/layout/LinedList"/>
    <dgm:cxn modelId="{2F087108-B7CD-4FD4-BE9B-5761CE34D0D6}" type="presParOf" srcId="{0A59BEF8-8B59-4712-B94E-FC57F5E430B8}" destId="{C29E5D42-B3C2-4083-9E81-0257651A699C}" srcOrd="0" destOrd="0" presId="urn:microsoft.com/office/officeart/2008/layout/LinedList"/>
    <dgm:cxn modelId="{2F6B971E-D2B5-4180-BEF9-3BE80D4B9BC2}" type="presParOf" srcId="{0A59BEF8-8B59-4712-B94E-FC57F5E430B8}" destId="{1CED97E5-D8A9-462C-8E01-75D784905B26}" srcOrd="1" destOrd="0" presId="urn:microsoft.com/office/officeart/2008/layout/LinedList"/>
    <dgm:cxn modelId="{D4078A18-CE0C-48C6-A446-91722386F8D7}" type="presParOf" srcId="{1CED97E5-D8A9-462C-8E01-75D784905B26}" destId="{28F721CA-45F3-42AC-A067-CA5E24E782DF}" srcOrd="0" destOrd="0" presId="urn:microsoft.com/office/officeart/2008/layout/LinedList"/>
    <dgm:cxn modelId="{4F80ABAF-6085-4829-90AE-722671DB915E}" type="presParOf" srcId="{1CED97E5-D8A9-462C-8E01-75D784905B26}" destId="{828AEB45-B164-44F3-94AF-DF625BC6D6D5}" srcOrd="1" destOrd="0" presId="urn:microsoft.com/office/officeart/2008/layout/LinedList"/>
    <dgm:cxn modelId="{557028E3-49AD-4E00-A416-1861E59DAC50}" type="presParOf" srcId="{828AEB45-B164-44F3-94AF-DF625BC6D6D5}" destId="{3AB694D8-F015-401B-8F2F-06A47D004948}" srcOrd="0" destOrd="0" presId="urn:microsoft.com/office/officeart/2008/layout/LinedList"/>
    <dgm:cxn modelId="{3B0A8474-83A3-4718-9E8A-75729466237E}" type="presParOf" srcId="{828AEB45-B164-44F3-94AF-DF625BC6D6D5}" destId="{A8BAA5E9-6C62-4B5F-B103-4144588EAD05}" srcOrd="1" destOrd="0" presId="urn:microsoft.com/office/officeart/2008/layout/LinedList"/>
    <dgm:cxn modelId="{5FA943C2-153F-401F-A907-6D1B44964D73}" type="presParOf" srcId="{828AEB45-B164-44F3-94AF-DF625BC6D6D5}" destId="{BC3E8BAF-7052-4E03-B180-C38649F2DA85}" srcOrd="2" destOrd="0" presId="urn:microsoft.com/office/officeart/2008/layout/LinedList"/>
    <dgm:cxn modelId="{213E6578-35AD-45FF-835F-034A1A5AF97B}" type="presParOf" srcId="{1CED97E5-D8A9-462C-8E01-75D784905B26}" destId="{531A512E-4D34-40D9-8A39-9214FFC89EEA}" srcOrd="2" destOrd="0" presId="urn:microsoft.com/office/officeart/2008/layout/LinedList"/>
    <dgm:cxn modelId="{10C7E2E6-296B-4217-98DA-7C7DB4680FCE}" type="presParOf" srcId="{1CED97E5-D8A9-462C-8E01-75D784905B26}" destId="{F5416652-B337-4517-BF86-E0638EBF8054}"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836DC-89F6-4F0E-ABB8-729E21391D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F98A8C7-6D22-4E2D-9AC2-417603D4174B}">
      <dgm:prSet/>
      <dgm:spPr/>
      <dgm:t>
        <a:bodyPr/>
        <a:lstStyle/>
        <a:p>
          <a:r>
            <a:rPr lang="en-US" b="1" dirty="0">
              <a:solidFill>
                <a:schemeClr val="tx1"/>
              </a:solidFill>
              <a:latin typeface="Times New Roman" panose="02020603050405020304" pitchFamily="18" charset="0"/>
              <a:cs typeface="Times New Roman" panose="02020603050405020304" pitchFamily="18" charset="0"/>
            </a:rPr>
            <a:t>The District Court found Mr. Yuen guilty.</a:t>
          </a:r>
        </a:p>
      </dgm:t>
    </dgm:pt>
    <dgm:pt modelId="{7F239B00-AF18-4912-991C-9DD0533EE633}" type="parTrans" cxnId="{9503DC93-B2C1-4355-B2DD-163784E5E0E0}">
      <dgm:prSet/>
      <dgm:spPr/>
      <dgm:t>
        <a:bodyPr/>
        <a:lstStyle/>
        <a:p>
          <a:endParaRPr lang="en-US"/>
        </a:p>
      </dgm:t>
    </dgm:pt>
    <dgm:pt modelId="{9B8EE6D1-1AD1-4589-860C-75446B10CDB5}" type="sibTrans" cxnId="{9503DC93-B2C1-4355-B2DD-163784E5E0E0}">
      <dgm:prSet/>
      <dgm:spPr/>
      <dgm:t>
        <a:bodyPr/>
        <a:lstStyle/>
        <a:p>
          <a:endParaRPr lang="en-US"/>
        </a:p>
      </dgm:t>
    </dgm:pt>
    <dgm:pt modelId="{CB8EA93C-8792-4DBC-9361-1C2A45551506}">
      <dgm:prSet custT="1"/>
      <dgm:spPr/>
      <dgm:t>
        <a:bodyPr/>
        <a:lstStyle/>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Mr. Yuen’s trial attorney made a pretrial motion about the admissibility of the MPs investigation, stating that the incident occurred on Hickam Air Force Base. The judge did not rule because prosecution did not introduce this evidence.</a:t>
          </a:r>
        </a:p>
      </dgm:t>
    </dgm:pt>
    <dgm:pt modelId="{1F9E3CBE-473D-46BC-B7A8-F80A73244A25}" type="parTrans" cxnId="{805F8A3D-8D50-427A-8565-A7F63B47A115}">
      <dgm:prSet/>
      <dgm:spPr/>
      <dgm:t>
        <a:bodyPr/>
        <a:lstStyle/>
        <a:p>
          <a:endParaRPr lang="en-US"/>
        </a:p>
      </dgm:t>
    </dgm:pt>
    <dgm:pt modelId="{179CDB4F-111F-424B-A52C-887F211D2DA7}" type="sibTrans" cxnId="{805F8A3D-8D50-427A-8565-A7F63B47A115}">
      <dgm:prSet/>
      <dgm:spPr/>
      <dgm:t>
        <a:bodyPr/>
        <a:lstStyle/>
        <a:p>
          <a:endParaRPr lang="en-US"/>
        </a:p>
      </dgm:t>
    </dgm:pt>
    <dgm:pt modelId="{251D81BD-CC0E-442D-9E86-12CCA1542E0F}">
      <dgm:prSet/>
      <dgm:spPr/>
      <dgm:t>
        <a:bodyPr/>
        <a:lstStyle/>
        <a:p>
          <a:r>
            <a:rPr lang="en-US" b="1" dirty="0">
              <a:solidFill>
                <a:schemeClr val="tx1"/>
              </a:solidFill>
              <a:latin typeface="Times New Roman" panose="02020603050405020304" pitchFamily="18" charset="0"/>
              <a:cs typeface="Times New Roman" panose="02020603050405020304" pitchFamily="18" charset="0"/>
            </a:rPr>
            <a:t>The Intermediate Court of Appeals affirmed the trial court’s decision.</a:t>
          </a:r>
        </a:p>
      </dgm:t>
    </dgm:pt>
    <dgm:pt modelId="{BA090EE0-5698-4C4E-8DCA-64730D4C97D4}" type="parTrans" cxnId="{DF326C3C-CA60-40A8-A4B5-EDFCA79F4FCA}">
      <dgm:prSet/>
      <dgm:spPr/>
      <dgm:t>
        <a:bodyPr/>
        <a:lstStyle/>
        <a:p>
          <a:endParaRPr lang="en-US"/>
        </a:p>
      </dgm:t>
    </dgm:pt>
    <dgm:pt modelId="{0A1CA24C-4FA7-4F52-B2D4-B9CDD2131372}" type="sibTrans" cxnId="{DF326C3C-CA60-40A8-A4B5-EDFCA79F4FCA}">
      <dgm:prSet/>
      <dgm:spPr/>
      <dgm:t>
        <a:bodyPr/>
        <a:lstStyle/>
        <a:p>
          <a:endParaRPr lang="en-US"/>
        </a:p>
      </dgm:t>
    </dgm:pt>
    <dgm:pt modelId="{F81EFA16-333E-4B2E-809D-31564520EB56}">
      <dgm:prSet custT="1"/>
      <dgm:spPr/>
      <dgm:t>
        <a:bodyPr/>
        <a:lstStyle/>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ICA issued a Summary Disposition Order upholding the conviction.</a:t>
          </a:r>
        </a:p>
      </dgm:t>
    </dgm:pt>
    <dgm:pt modelId="{E9282316-9B8B-4EF4-A5B0-8CF84218A4BF}" type="parTrans" cxnId="{0EABBD97-0FA6-4960-A20E-61FA4F51363C}">
      <dgm:prSet/>
      <dgm:spPr/>
      <dgm:t>
        <a:bodyPr/>
        <a:lstStyle/>
        <a:p>
          <a:endParaRPr lang="en-US"/>
        </a:p>
      </dgm:t>
    </dgm:pt>
    <dgm:pt modelId="{E32AA65A-015F-4080-87C2-F4A244E9B1B3}" type="sibTrans" cxnId="{0EABBD97-0FA6-4960-A20E-61FA4F51363C}">
      <dgm:prSet/>
      <dgm:spPr/>
      <dgm:t>
        <a:bodyPr/>
        <a:lstStyle/>
        <a:p>
          <a:endParaRPr lang="en-US"/>
        </a:p>
      </dgm:t>
    </dgm:pt>
    <dgm:pt modelId="{723D43A0-300F-4705-9292-9115F33A754C}">
      <dgm:prSet/>
      <dgm:spPr/>
      <dgm:t>
        <a:bodyPr/>
        <a:lstStyle/>
        <a:p>
          <a:r>
            <a:rPr lang="en-US" b="1" dirty="0">
              <a:solidFill>
                <a:schemeClr val="tx1"/>
              </a:solidFill>
              <a:latin typeface="Times New Roman" panose="02020603050405020304" pitchFamily="18" charset="0"/>
              <a:cs typeface="Times New Roman" panose="02020603050405020304" pitchFamily="18" charset="0"/>
            </a:rPr>
            <a:t>The State applied for writ of certiorari (permission to appeal to the Supreme Court). The writ was granted and here we are.</a:t>
          </a:r>
        </a:p>
      </dgm:t>
    </dgm:pt>
    <dgm:pt modelId="{B5D813F3-FBC6-4A74-B3D7-83C572D05D64}" type="parTrans" cxnId="{064E5C32-7310-48D1-B51F-242EDD0D14C6}">
      <dgm:prSet/>
      <dgm:spPr/>
      <dgm:t>
        <a:bodyPr/>
        <a:lstStyle/>
        <a:p>
          <a:endParaRPr lang="en-US"/>
        </a:p>
      </dgm:t>
    </dgm:pt>
    <dgm:pt modelId="{0FEB17B8-DB20-411C-83D6-3C4AF6445972}" type="sibTrans" cxnId="{064E5C32-7310-48D1-B51F-242EDD0D14C6}">
      <dgm:prSet/>
      <dgm:spPr/>
      <dgm:t>
        <a:bodyPr/>
        <a:lstStyle/>
        <a:p>
          <a:endParaRPr lang="en-US"/>
        </a:p>
      </dgm:t>
    </dgm:pt>
    <dgm:pt modelId="{3793130B-77E4-43FF-A6A8-8E5AFFC28D9A}">
      <dgm:prSet custT="1"/>
      <dgm:spPr/>
      <dgm:t>
        <a:bodyPr/>
        <a:lstStyle/>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a Motion for Judgement of Acquittal, trial counsel again argued that the State had not proved that incident occurred on City and County property.</a:t>
          </a:r>
        </a:p>
      </dgm:t>
    </dgm:pt>
    <dgm:pt modelId="{F50FFDC4-970C-4A7D-B6E6-14D662D7C401}" type="parTrans" cxnId="{6332F322-B9D1-449E-8F27-38A424FCB359}">
      <dgm:prSet/>
      <dgm:spPr/>
      <dgm:t>
        <a:bodyPr/>
        <a:lstStyle/>
        <a:p>
          <a:endParaRPr lang="en-US"/>
        </a:p>
      </dgm:t>
    </dgm:pt>
    <dgm:pt modelId="{82718C0B-5A80-4881-A19B-0F31CD824A73}" type="sibTrans" cxnId="{6332F322-B9D1-449E-8F27-38A424FCB359}">
      <dgm:prSet/>
      <dgm:spPr/>
      <dgm:t>
        <a:bodyPr/>
        <a:lstStyle/>
        <a:p>
          <a:endParaRPr lang="en-US"/>
        </a:p>
      </dgm:t>
    </dgm:pt>
    <dgm:pt modelId="{25845BA5-1694-49F5-A228-B87D9E8CA8E3}">
      <dgm:prSet custT="1"/>
      <dgm:spPr/>
      <dgm:t>
        <a:bodyPr/>
        <a:lstStyle/>
        <a:p>
          <a:pPr>
            <a:buFont typeface="Arial" panose="020B0604020202020204" pitchFamily="34" charset="0"/>
            <a:buChar char="•"/>
          </a:pPr>
          <a:r>
            <a:rPr lang="en-US" sz="2000" b="0" dirty="0">
              <a:solidFill>
                <a:schemeClr val="tx1"/>
              </a:solidFill>
              <a:latin typeface="Times New Roman" panose="02020603050405020304" pitchFamily="18" charset="0"/>
              <a:cs typeface="Times New Roman" panose="02020603050405020304" pitchFamily="18" charset="0"/>
            </a:rPr>
            <a:t>The ICA gave Mr. Yuen leave to file a motion for Ineffective Assistance of Counsel. </a:t>
          </a:r>
          <a:endParaRPr lang="en-US" sz="2000" b="0" dirty="0">
            <a:latin typeface="Times New Roman" panose="02020603050405020304" pitchFamily="18" charset="0"/>
            <a:cs typeface="Times New Roman" panose="02020603050405020304" pitchFamily="18" charset="0"/>
          </a:endParaRPr>
        </a:p>
      </dgm:t>
    </dgm:pt>
    <dgm:pt modelId="{A495B4B7-ADC0-44F2-AC7C-ADD2FFE988B0}" type="parTrans" cxnId="{8CA5481C-DA7C-49E8-8B9E-1040F0498316}">
      <dgm:prSet/>
      <dgm:spPr/>
      <dgm:t>
        <a:bodyPr/>
        <a:lstStyle/>
        <a:p>
          <a:endParaRPr lang="en-US"/>
        </a:p>
      </dgm:t>
    </dgm:pt>
    <dgm:pt modelId="{CA6A7E0B-D315-4EB5-B52A-36719A72E149}" type="sibTrans" cxnId="{8CA5481C-DA7C-49E8-8B9E-1040F0498316}">
      <dgm:prSet/>
      <dgm:spPr/>
      <dgm:t>
        <a:bodyPr/>
        <a:lstStyle/>
        <a:p>
          <a:endParaRPr lang="en-US"/>
        </a:p>
      </dgm:t>
    </dgm:pt>
    <dgm:pt modelId="{809F0309-38D3-45B5-BA68-1658A246A494}">
      <dgm:prSet custT="1"/>
      <dgm:spPr/>
      <dgm:t>
        <a:bodyPr/>
        <a:lstStyle/>
        <a:p>
          <a:r>
            <a:rPr lang="en-US" sz="2000" b="0" dirty="0">
              <a:solidFill>
                <a:schemeClr val="tx1"/>
              </a:solidFill>
              <a:latin typeface="Times New Roman" panose="02020603050405020304" pitchFamily="18" charset="0"/>
              <a:cs typeface="Times New Roman" panose="02020603050405020304" pitchFamily="18" charset="0"/>
            </a:rPr>
            <a:t>It makes sense for the Supreme Court to hear the case, since there are issues of constitutional rights and the balance between state and federal power</a:t>
          </a:r>
        </a:p>
      </dgm:t>
    </dgm:pt>
    <dgm:pt modelId="{077134DA-BF34-451A-8FE5-9BAD0E086F5B}" type="parTrans" cxnId="{466D35E5-9717-48CE-9037-224A0FD81A5C}">
      <dgm:prSet/>
      <dgm:spPr/>
      <dgm:t>
        <a:bodyPr/>
        <a:lstStyle/>
        <a:p>
          <a:endParaRPr lang="en-US"/>
        </a:p>
      </dgm:t>
    </dgm:pt>
    <dgm:pt modelId="{94838BD8-9F3F-49A9-A663-383514D21A75}" type="sibTrans" cxnId="{466D35E5-9717-48CE-9037-224A0FD81A5C}">
      <dgm:prSet/>
      <dgm:spPr/>
      <dgm:t>
        <a:bodyPr/>
        <a:lstStyle/>
        <a:p>
          <a:endParaRPr lang="en-US"/>
        </a:p>
      </dgm:t>
    </dgm:pt>
    <dgm:pt modelId="{5185A041-9F52-4EFC-9876-0456095A88E1}" type="pres">
      <dgm:prSet presAssocID="{A7E836DC-89F6-4F0E-ABB8-729E21391DB9}" presName="linear" presStyleCnt="0">
        <dgm:presLayoutVars>
          <dgm:animLvl val="lvl"/>
          <dgm:resizeHandles val="exact"/>
        </dgm:presLayoutVars>
      </dgm:prSet>
      <dgm:spPr/>
    </dgm:pt>
    <dgm:pt modelId="{87FA22E9-290D-4E59-AEFA-13A32C6C618B}" type="pres">
      <dgm:prSet presAssocID="{7F98A8C7-6D22-4E2D-9AC2-417603D4174B}" presName="parentText" presStyleLbl="node1" presStyleIdx="0" presStyleCnt="3">
        <dgm:presLayoutVars>
          <dgm:chMax val="0"/>
          <dgm:bulletEnabled val="1"/>
        </dgm:presLayoutVars>
      </dgm:prSet>
      <dgm:spPr/>
    </dgm:pt>
    <dgm:pt modelId="{C9D48A00-48E3-4B22-A36F-616F94E3D65E}" type="pres">
      <dgm:prSet presAssocID="{7F98A8C7-6D22-4E2D-9AC2-417603D4174B}" presName="childText" presStyleLbl="revTx" presStyleIdx="0" presStyleCnt="3">
        <dgm:presLayoutVars>
          <dgm:bulletEnabled val="1"/>
        </dgm:presLayoutVars>
      </dgm:prSet>
      <dgm:spPr/>
    </dgm:pt>
    <dgm:pt modelId="{903AEB3F-8BD6-437F-A384-B2E73D93C1D5}" type="pres">
      <dgm:prSet presAssocID="{251D81BD-CC0E-442D-9E86-12CCA1542E0F}" presName="parentText" presStyleLbl="node1" presStyleIdx="1" presStyleCnt="3">
        <dgm:presLayoutVars>
          <dgm:chMax val="0"/>
          <dgm:bulletEnabled val="1"/>
        </dgm:presLayoutVars>
      </dgm:prSet>
      <dgm:spPr/>
    </dgm:pt>
    <dgm:pt modelId="{CD01A9BB-7708-488A-9472-6B0D0305A3B3}" type="pres">
      <dgm:prSet presAssocID="{251D81BD-CC0E-442D-9E86-12CCA1542E0F}" presName="childText" presStyleLbl="revTx" presStyleIdx="1" presStyleCnt="3">
        <dgm:presLayoutVars>
          <dgm:bulletEnabled val="1"/>
        </dgm:presLayoutVars>
      </dgm:prSet>
      <dgm:spPr/>
    </dgm:pt>
    <dgm:pt modelId="{985FC246-7EDE-4CF0-A9D9-8A4289D71CD0}" type="pres">
      <dgm:prSet presAssocID="{723D43A0-300F-4705-9292-9115F33A754C}" presName="parentText" presStyleLbl="node1" presStyleIdx="2" presStyleCnt="3">
        <dgm:presLayoutVars>
          <dgm:chMax val="0"/>
          <dgm:bulletEnabled val="1"/>
        </dgm:presLayoutVars>
      </dgm:prSet>
      <dgm:spPr/>
    </dgm:pt>
    <dgm:pt modelId="{0495B74D-10AD-4E6D-8A31-48CEE9F84EB1}" type="pres">
      <dgm:prSet presAssocID="{723D43A0-300F-4705-9292-9115F33A754C}" presName="childText" presStyleLbl="revTx" presStyleIdx="2" presStyleCnt="3">
        <dgm:presLayoutVars>
          <dgm:bulletEnabled val="1"/>
        </dgm:presLayoutVars>
      </dgm:prSet>
      <dgm:spPr/>
    </dgm:pt>
  </dgm:ptLst>
  <dgm:cxnLst>
    <dgm:cxn modelId="{ECF0B314-A398-461B-B0C4-0D399C3DA888}" type="presOf" srcId="{A7E836DC-89F6-4F0E-ABB8-729E21391DB9}" destId="{5185A041-9F52-4EFC-9876-0456095A88E1}" srcOrd="0" destOrd="0" presId="urn:microsoft.com/office/officeart/2005/8/layout/vList2"/>
    <dgm:cxn modelId="{8CA5481C-DA7C-49E8-8B9E-1040F0498316}" srcId="{251D81BD-CC0E-442D-9E86-12CCA1542E0F}" destId="{25845BA5-1694-49F5-A228-B87D9E8CA8E3}" srcOrd="1" destOrd="0" parTransId="{A495B4B7-ADC0-44F2-AC7C-ADD2FFE988B0}" sibTransId="{CA6A7E0B-D315-4EB5-B52A-36719A72E149}"/>
    <dgm:cxn modelId="{6332F322-B9D1-449E-8F27-38A424FCB359}" srcId="{7F98A8C7-6D22-4E2D-9AC2-417603D4174B}" destId="{3793130B-77E4-43FF-A6A8-8E5AFFC28D9A}" srcOrd="1" destOrd="0" parTransId="{F50FFDC4-970C-4A7D-B6E6-14D662D7C401}" sibTransId="{82718C0B-5A80-4881-A19B-0F31CD824A73}"/>
    <dgm:cxn modelId="{064E5C32-7310-48D1-B51F-242EDD0D14C6}" srcId="{A7E836DC-89F6-4F0E-ABB8-729E21391DB9}" destId="{723D43A0-300F-4705-9292-9115F33A754C}" srcOrd="2" destOrd="0" parTransId="{B5D813F3-FBC6-4A74-B3D7-83C572D05D64}" sibTransId="{0FEB17B8-DB20-411C-83D6-3C4AF6445972}"/>
    <dgm:cxn modelId="{DF326C3C-CA60-40A8-A4B5-EDFCA79F4FCA}" srcId="{A7E836DC-89F6-4F0E-ABB8-729E21391DB9}" destId="{251D81BD-CC0E-442D-9E86-12CCA1542E0F}" srcOrd="1" destOrd="0" parTransId="{BA090EE0-5698-4C4E-8DCA-64730D4C97D4}" sibTransId="{0A1CA24C-4FA7-4F52-B2D4-B9CDD2131372}"/>
    <dgm:cxn modelId="{805F8A3D-8D50-427A-8565-A7F63B47A115}" srcId="{7F98A8C7-6D22-4E2D-9AC2-417603D4174B}" destId="{CB8EA93C-8792-4DBC-9361-1C2A45551506}" srcOrd="0" destOrd="0" parTransId="{1F9E3CBE-473D-46BC-B7A8-F80A73244A25}" sibTransId="{179CDB4F-111F-424B-A52C-887F211D2DA7}"/>
    <dgm:cxn modelId="{8FF30F57-4FF4-447D-85A0-6393C2B5F735}" type="presOf" srcId="{CB8EA93C-8792-4DBC-9361-1C2A45551506}" destId="{C9D48A00-48E3-4B22-A36F-616F94E3D65E}" srcOrd="0" destOrd="0" presId="urn:microsoft.com/office/officeart/2005/8/layout/vList2"/>
    <dgm:cxn modelId="{1E55DD5B-75B7-4DE1-9C2B-EB50A8E683A2}" type="presOf" srcId="{F81EFA16-333E-4B2E-809D-31564520EB56}" destId="{CD01A9BB-7708-488A-9472-6B0D0305A3B3}" srcOrd="0" destOrd="0" presId="urn:microsoft.com/office/officeart/2005/8/layout/vList2"/>
    <dgm:cxn modelId="{4FE6F17B-A115-4FA2-ACD3-1E860F9D0A86}" type="presOf" srcId="{25845BA5-1694-49F5-A228-B87D9E8CA8E3}" destId="{CD01A9BB-7708-488A-9472-6B0D0305A3B3}" srcOrd="0" destOrd="1" presId="urn:microsoft.com/office/officeart/2005/8/layout/vList2"/>
    <dgm:cxn modelId="{D3640E87-B9F6-4298-8591-D752FD7FCA48}" type="presOf" srcId="{7F98A8C7-6D22-4E2D-9AC2-417603D4174B}" destId="{87FA22E9-290D-4E59-AEFA-13A32C6C618B}" srcOrd="0" destOrd="0" presId="urn:microsoft.com/office/officeart/2005/8/layout/vList2"/>
    <dgm:cxn modelId="{9503DC93-B2C1-4355-B2DD-163784E5E0E0}" srcId="{A7E836DC-89F6-4F0E-ABB8-729E21391DB9}" destId="{7F98A8C7-6D22-4E2D-9AC2-417603D4174B}" srcOrd="0" destOrd="0" parTransId="{7F239B00-AF18-4912-991C-9DD0533EE633}" sibTransId="{9B8EE6D1-1AD1-4589-860C-75446B10CDB5}"/>
    <dgm:cxn modelId="{1F60FC96-748E-452E-AE2D-C23AC2E9BD39}" type="presOf" srcId="{723D43A0-300F-4705-9292-9115F33A754C}" destId="{985FC246-7EDE-4CF0-A9D9-8A4289D71CD0}" srcOrd="0" destOrd="0" presId="urn:microsoft.com/office/officeart/2005/8/layout/vList2"/>
    <dgm:cxn modelId="{0EABBD97-0FA6-4960-A20E-61FA4F51363C}" srcId="{251D81BD-CC0E-442D-9E86-12CCA1542E0F}" destId="{F81EFA16-333E-4B2E-809D-31564520EB56}" srcOrd="0" destOrd="0" parTransId="{E9282316-9B8B-4EF4-A5B0-8CF84218A4BF}" sibTransId="{E32AA65A-015F-4080-87C2-F4A244E9B1B3}"/>
    <dgm:cxn modelId="{BBC059CC-4EC4-4DBF-86F5-3B7FE3CA8992}" type="presOf" srcId="{809F0309-38D3-45B5-BA68-1658A246A494}" destId="{0495B74D-10AD-4E6D-8A31-48CEE9F84EB1}" srcOrd="0" destOrd="0" presId="urn:microsoft.com/office/officeart/2005/8/layout/vList2"/>
    <dgm:cxn modelId="{ECD210CF-6E85-4D7A-89D2-9F1F72B698AC}" type="presOf" srcId="{251D81BD-CC0E-442D-9E86-12CCA1542E0F}" destId="{903AEB3F-8BD6-437F-A384-B2E73D93C1D5}" srcOrd="0" destOrd="0" presId="urn:microsoft.com/office/officeart/2005/8/layout/vList2"/>
    <dgm:cxn modelId="{1CABFED3-305F-438C-8AC2-67AC79E6CD82}" type="presOf" srcId="{3793130B-77E4-43FF-A6A8-8E5AFFC28D9A}" destId="{C9D48A00-48E3-4B22-A36F-616F94E3D65E}" srcOrd="0" destOrd="1" presId="urn:microsoft.com/office/officeart/2005/8/layout/vList2"/>
    <dgm:cxn modelId="{466D35E5-9717-48CE-9037-224A0FD81A5C}" srcId="{723D43A0-300F-4705-9292-9115F33A754C}" destId="{809F0309-38D3-45B5-BA68-1658A246A494}" srcOrd="0" destOrd="0" parTransId="{077134DA-BF34-451A-8FE5-9BAD0E086F5B}" sibTransId="{94838BD8-9F3F-49A9-A663-383514D21A75}"/>
    <dgm:cxn modelId="{DF08CCA4-B731-4FEB-8147-36D5DCEB6449}" type="presParOf" srcId="{5185A041-9F52-4EFC-9876-0456095A88E1}" destId="{87FA22E9-290D-4E59-AEFA-13A32C6C618B}" srcOrd="0" destOrd="0" presId="urn:microsoft.com/office/officeart/2005/8/layout/vList2"/>
    <dgm:cxn modelId="{90514681-67A7-4749-AB1F-2D7BAA02A67C}" type="presParOf" srcId="{5185A041-9F52-4EFC-9876-0456095A88E1}" destId="{C9D48A00-48E3-4B22-A36F-616F94E3D65E}" srcOrd="1" destOrd="0" presId="urn:microsoft.com/office/officeart/2005/8/layout/vList2"/>
    <dgm:cxn modelId="{67588A7A-3AC8-4DDF-8172-B389586E6785}" type="presParOf" srcId="{5185A041-9F52-4EFC-9876-0456095A88E1}" destId="{903AEB3F-8BD6-437F-A384-B2E73D93C1D5}" srcOrd="2" destOrd="0" presId="urn:microsoft.com/office/officeart/2005/8/layout/vList2"/>
    <dgm:cxn modelId="{0C63B1EF-8583-40F3-AB8C-C2C61393FA9B}" type="presParOf" srcId="{5185A041-9F52-4EFC-9876-0456095A88E1}" destId="{CD01A9BB-7708-488A-9472-6B0D0305A3B3}" srcOrd="3" destOrd="0" presId="urn:microsoft.com/office/officeart/2005/8/layout/vList2"/>
    <dgm:cxn modelId="{4533A7C0-0298-457C-B489-ABBDBFC9EA50}" type="presParOf" srcId="{5185A041-9F52-4EFC-9876-0456095A88E1}" destId="{985FC246-7EDE-4CF0-A9D9-8A4289D71CD0}" srcOrd="4" destOrd="0" presId="urn:microsoft.com/office/officeart/2005/8/layout/vList2"/>
    <dgm:cxn modelId="{005C4986-3527-4397-AA1E-EDA74EB4D367}" type="presParOf" srcId="{5185A041-9F52-4EFC-9876-0456095A88E1}" destId="{0495B74D-10AD-4E6D-8A31-48CEE9F84EB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B374C0-E07B-417E-92FC-1FE40C477030}"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E9495AF6-0CD1-400B-B368-55309CDD32D0}">
      <dgm:prSet custT="1"/>
      <dgm:spPr/>
      <dgm:t>
        <a:bodyPr/>
        <a:lstStyle/>
        <a:p>
          <a:r>
            <a:rPr lang="en-US" sz="3200" b="1" dirty="0">
              <a:solidFill>
                <a:schemeClr val="bg1"/>
              </a:solidFill>
            </a:rPr>
            <a:t>This case is not really about the facts of the offense Mr. Yuen is charged with committing. </a:t>
          </a:r>
        </a:p>
      </dgm:t>
    </dgm:pt>
    <dgm:pt modelId="{322C9BC5-0041-4241-9EE4-B4A7B478F4E2}" type="parTrans" cxnId="{8A9869E8-B7A3-491B-85E0-4AA55DCF546F}">
      <dgm:prSet/>
      <dgm:spPr/>
      <dgm:t>
        <a:bodyPr/>
        <a:lstStyle/>
        <a:p>
          <a:endParaRPr lang="en-US"/>
        </a:p>
      </dgm:t>
    </dgm:pt>
    <dgm:pt modelId="{E7FEB5FB-F59C-4F28-B080-68C9AE5E81B7}" type="sibTrans" cxnId="{8A9869E8-B7A3-491B-85E0-4AA55DCF546F}">
      <dgm:prSet/>
      <dgm:spPr/>
      <dgm:t>
        <a:bodyPr/>
        <a:lstStyle/>
        <a:p>
          <a:endParaRPr lang="en-US"/>
        </a:p>
      </dgm:t>
    </dgm:pt>
    <dgm:pt modelId="{178B7B4E-F2D1-49A5-A9B7-D9CFBC15C690}">
      <dgm:prSet custT="1"/>
      <dgm:spPr/>
      <dgm:t>
        <a:bodyPr/>
        <a:lstStyle/>
        <a:p>
          <a:r>
            <a:rPr lang="en-US" sz="2400" b="1" dirty="0">
              <a:solidFill>
                <a:schemeClr val="tx1"/>
              </a:solidFill>
            </a:rPr>
            <a:t>This case is about the admissibility and sufficiency of evidence</a:t>
          </a:r>
          <a:r>
            <a:rPr lang="en-US" sz="2400" b="0" dirty="0">
              <a:solidFill>
                <a:schemeClr val="tx1"/>
              </a:solidFill>
            </a:rPr>
            <a:t>. </a:t>
          </a:r>
        </a:p>
        <a:p>
          <a:r>
            <a:rPr lang="en-US" sz="2000" b="0" dirty="0">
              <a:solidFill>
                <a:schemeClr val="tx1"/>
              </a:solidFill>
            </a:rPr>
            <a:t>That is, whether the State followed all the rules to ensure that Mr. Yuen’s rights were protected. Mr. Yuen argues that the evidence used to establish his guilt was collected in an inappropriate way.</a:t>
          </a:r>
        </a:p>
      </dgm:t>
    </dgm:pt>
    <dgm:pt modelId="{B04CFAC9-E579-40E4-93E6-5DE0AA43EF94}" type="parTrans" cxnId="{C0C22F86-9722-4F46-ADB6-074163BA3D40}">
      <dgm:prSet/>
      <dgm:spPr/>
      <dgm:t>
        <a:bodyPr/>
        <a:lstStyle/>
        <a:p>
          <a:endParaRPr lang="en-US"/>
        </a:p>
      </dgm:t>
    </dgm:pt>
    <dgm:pt modelId="{BAA0C814-EDA7-447C-8768-6FC5E18A875F}" type="sibTrans" cxnId="{C0C22F86-9722-4F46-ADB6-074163BA3D40}">
      <dgm:prSet/>
      <dgm:spPr/>
      <dgm:t>
        <a:bodyPr/>
        <a:lstStyle/>
        <a:p>
          <a:endParaRPr lang="en-US"/>
        </a:p>
      </dgm:t>
    </dgm:pt>
    <dgm:pt modelId="{9A917321-6090-4A6D-9EC0-56812B372C7C}" type="pres">
      <dgm:prSet presAssocID="{44B374C0-E07B-417E-92FC-1FE40C477030}" presName="Name0" presStyleCnt="0">
        <dgm:presLayoutVars>
          <dgm:dir/>
          <dgm:resizeHandles val="exact"/>
        </dgm:presLayoutVars>
      </dgm:prSet>
      <dgm:spPr/>
    </dgm:pt>
    <dgm:pt modelId="{85451659-2CE8-4609-816F-55B16CFD234B}" type="pres">
      <dgm:prSet presAssocID="{E9495AF6-0CD1-400B-B368-55309CDD32D0}" presName="node" presStyleLbl="node1" presStyleIdx="0" presStyleCnt="2">
        <dgm:presLayoutVars>
          <dgm:bulletEnabled val="1"/>
        </dgm:presLayoutVars>
      </dgm:prSet>
      <dgm:spPr/>
    </dgm:pt>
    <dgm:pt modelId="{4B21F329-1C3F-42A7-A48C-2C8C5BEC6E18}" type="pres">
      <dgm:prSet presAssocID="{E7FEB5FB-F59C-4F28-B080-68C9AE5E81B7}" presName="sibTrans" presStyleLbl="sibTrans2D1" presStyleIdx="0" presStyleCnt="1"/>
      <dgm:spPr/>
    </dgm:pt>
    <dgm:pt modelId="{5103E2DD-A10D-4EA4-8D23-9CFC1713D3EF}" type="pres">
      <dgm:prSet presAssocID="{E7FEB5FB-F59C-4F28-B080-68C9AE5E81B7}" presName="connectorText" presStyleLbl="sibTrans2D1" presStyleIdx="0" presStyleCnt="1"/>
      <dgm:spPr/>
    </dgm:pt>
    <dgm:pt modelId="{1804E0AB-E7EE-42AE-9C5A-1518F46474CB}" type="pres">
      <dgm:prSet presAssocID="{178B7B4E-F2D1-49A5-A9B7-D9CFBC15C690}" presName="node" presStyleLbl="node1" presStyleIdx="1" presStyleCnt="2">
        <dgm:presLayoutVars>
          <dgm:bulletEnabled val="1"/>
        </dgm:presLayoutVars>
      </dgm:prSet>
      <dgm:spPr/>
    </dgm:pt>
  </dgm:ptLst>
  <dgm:cxnLst>
    <dgm:cxn modelId="{BD295D28-533A-4059-9AE1-2B6F9DC55249}" type="presOf" srcId="{178B7B4E-F2D1-49A5-A9B7-D9CFBC15C690}" destId="{1804E0AB-E7EE-42AE-9C5A-1518F46474CB}" srcOrd="0" destOrd="0" presId="urn:microsoft.com/office/officeart/2005/8/layout/process1"/>
    <dgm:cxn modelId="{44CC9E4D-7219-4C24-859A-D08A1DFBAFE7}" type="presOf" srcId="{E7FEB5FB-F59C-4F28-B080-68C9AE5E81B7}" destId="{4B21F329-1C3F-42A7-A48C-2C8C5BEC6E18}" srcOrd="0" destOrd="0" presId="urn:microsoft.com/office/officeart/2005/8/layout/process1"/>
    <dgm:cxn modelId="{95F22F77-6EBB-41A4-9A7B-5125A7C415B8}" type="presOf" srcId="{E7FEB5FB-F59C-4F28-B080-68C9AE5E81B7}" destId="{5103E2DD-A10D-4EA4-8D23-9CFC1713D3EF}" srcOrd="1" destOrd="0" presId="urn:microsoft.com/office/officeart/2005/8/layout/process1"/>
    <dgm:cxn modelId="{2DF0C777-C3A8-4AA5-BB6A-0DCEC3A9AE1D}" type="presOf" srcId="{44B374C0-E07B-417E-92FC-1FE40C477030}" destId="{9A917321-6090-4A6D-9EC0-56812B372C7C}" srcOrd="0" destOrd="0" presId="urn:microsoft.com/office/officeart/2005/8/layout/process1"/>
    <dgm:cxn modelId="{50267779-2E40-46F1-A3B8-F7685C9D173B}" type="presOf" srcId="{E9495AF6-0CD1-400B-B368-55309CDD32D0}" destId="{85451659-2CE8-4609-816F-55B16CFD234B}" srcOrd="0" destOrd="0" presId="urn:microsoft.com/office/officeart/2005/8/layout/process1"/>
    <dgm:cxn modelId="{C0C22F86-9722-4F46-ADB6-074163BA3D40}" srcId="{44B374C0-E07B-417E-92FC-1FE40C477030}" destId="{178B7B4E-F2D1-49A5-A9B7-D9CFBC15C690}" srcOrd="1" destOrd="0" parTransId="{B04CFAC9-E579-40E4-93E6-5DE0AA43EF94}" sibTransId="{BAA0C814-EDA7-447C-8768-6FC5E18A875F}"/>
    <dgm:cxn modelId="{8A9869E8-B7A3-491B-85E0-4AA55DCF546F}" srcId="{44B374C0-E07B-417E-92FC-1FE40C477030}" destId="{E9495AF6-0CD1-400B-B368-55309CDD32D0}" srcOrd="0" destOrd="0" parTransId="{322C9BC5-0041-4241-9EE4-B4A7B478F4E2}" sibTransId="{E7FEB5FB-F59C-4F28-B080-68C9AE5E81B7}"/>
    <dgm:cxn modelId="{77F77943-BC3D-4C12-B9F8-4DBCB76BD241}" type="presParOf" srcId="{9A917321-6090-4A6D-9EC0-56812B372C7C}" destId="{85451659-2CE8-4609-816F-55B16CFD234B}" srcOrd="0" destOrd="0" presId="urn:microsoft.com/office/officeart/2005/8/layout/process1"/>
    <dgm:cxn modelId="{43508BBE-0C53-4360-88F7-802CFB50FB5C}" type="presParOf" srcId="{9A917321-6090-4A6D-9EC0-56812B372C7C}" destId="{4B21F329-1C3F-42A7-A48C-2C8C5BEC6E18}" srcOrd="1" destOrd="0" presId="urn:microsoft.com/office/officeart/2005/8/layout/process1"/>
    <dgm:cxn modelId="{C3805667-6404-4075-BD2F-3F5F180E0C2A}" type="presParOf" srcId="{4B21F329-1C3F-42A7-A48C-2C8C5BEC6E18}" destId="{5103E2DD-A10D-4EA4-8D23-9CFC1713D3EF}" srcOrd="0" destOrd="0" presId="urn:microsoft.com/office/officeart/2005/8/layout/process1"/>
    <dgm:cxn modelId="{7625BF26-9A66-4425-A912-4A6E506B4E6B}" type="presParOf" srcId="{9A917321-6090-4A6D-9EC0-56812B372C7C}" destId="{1804E0AB-E7EE-42AE-9C5A-1518F46474CB}" srcOrd="2"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B2495-0787-4BB7-9F95-B2ED2E138236}">
      <dsp:nvSpPr>
        <dsp:cNvPr id="0" name=""/>
        <dsp:cNvSpPr/>
      </dsp:nvSpPr>
      <dsp:spPr>
        <a:xfrm rot="5400000">
          <a:off x="7290561" y="-3121972"/>
          <a:ext cx="787347" cy="7232222"/>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None/>
          </a:pPr>
          <a:r>
            <a:rPr lang="en-US" sz="1600" kern="1200" dirty="0">
              <a:latin typeface="Times New Roman" panose="02020603050405020304" pitchFamily="18" charset="0"/>
              <a:cs typeface="Times New Roman" panose="02020603050405020304" pitchFamily="18" charset="0"/>
            </a:rPr>
            <a:t>	A Constitution is like a blueprint for how the government and the courts operate. Constitutions also recognize certain individual rights of citizens. The principles articulated in a Constitution guide the way we understand the law.  </a:t>
          </a:r>
        </a:p>
      </dsp:txBody>
      <dsp:txXfrm rot="-5400000">
        <a:off x="4068124" y="138900"/>
        <a:ext cx="7193787" cy="710477"/>
      </dsp:txXfrm>
    </dsp:sp>
    <dsp:sp modelId="{B1941C35-5375-49E2-A1DF-AFA805D7103D}">
      <dsp:nvSpPr>
        <dsp:cNvPr id="0" name=""/>
        <dsp:cNvSpPr/>
      </dsp:nvSpPr>
      <dsp:spPr>
        <a:xfrm>
          <a:off x="0" y="2046"/>
          <a:ext cx="4068124" cy="9841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latin typeface="Times New Roman" panose="02020603050405020304" pitchFamily="18" charset="0"/>
              <a:cs typeface="Times New Roman" panose="02020603050405020304" pitchFamily="18" charset="0"/>
            </a:rPr>
            <a:t>Constitution</a:t>
          </a:r>
        </a:p>
      </dsp:txBody>
      <dsp:txXfrm>
        <a:off x="48044" y="50090"/>
        <a:ext cx="3972036" cy="888096"/>
      </dsp:txXfrm>
    </dsp:sp>
    <dsp:sp modelId="{D0412F9F-5AE6-4B97-ADED-1BB203C08B2E}">
      <dsp:nvSpPr>
        <dsp:cNvPr id="0" name=""/>
        <dsp:cNvSpPr/>
      </dsp:nvSpPr>
      <dsp:spPr>
        <a:xfrm rot="5400000">
          <a:off x="7290561" y="-2088578"/>
          <a:ext cx="787347" cy="7232222"/>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None/>
          </a:pPr>
          <a:r>
            <a:rPr lang="en-US" sz="1600" kern="1200" dirty="0">
              <a:latin typeface="Times New Roman" panose="02020603050405020304" pitchFamily="18" charset="0"/>
              <a:cs typeface="Times New Roman" panose="02020603050405020304" pitchFamily="18" charset="0"/>
            </a:rPr>
            <a:t>	Statutes are the laws written by the legislature. Because legislatures are elected, statutory law is considered to represent the public will. However, it is not always easy to know exactly how the legislature intended a statute to be understood.</a:t>
          </a:r>
        </a:p>
      </dsp:txBody>
      <dsp:txXfrm rot="-5400000">
        <a:off x="4068124" y="1172294"/>
        <a:ext cx="7193787" cy="710477"/>
      </dsp:txXfrm>
    </dsp:sp>
    <dsp:sp modelId="{BC84B5E8-FBB2-496F-8B40-F21993FA9F7B}">
      <dsp:nvSpPr>
        <dsp:cNvPr id="0" name=""/>
        <dsp:cNvSpPr/>
      </dsp:nvSpPr>
      <dsp:spPr>
        <a:xfrm>
          <a:off x="0" y="1035440"/>
          <a:ext cx="4068124" cy="9841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a:latin typeface="Times New Roman" panose="02020603050405020304" pitchFamily="18" charset="0"/>
              <a:cs typeface="Times New Roman" panose="02020603050405020304" pitchFamily="18" charset="0"/>
            </a:rPr>
            <a:t>Statute</a:t>
          </a:r>
        </a:p>
      </dsp:txBody>
      <dsp:txXfrm>
        <a:off x="48044" y="1083484"/>
        <a:ext cx="3972036" cy="888096"/>
      </dsp:txXfrm>
    </dsp:sp>
    <dsp:sp modelId="{171D9F7E-BCF9-40AE-B284-004572AE6CB6}">
      <dsp:nvSpPr>
        <dsp:cNvPr id="0" name=""/>
        <dsp:cNvSpPr/>
      </dsp:nvSpPr>
      <dsp:spPr>
        <a:xfrm rot="5400000">
          <a:off x="7290561" y="-1055183"/>
          <a:ext cx="787347" cy="7232222"/>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None/>
          </a:pPr>
          <a:r>
            <a:rPr lang="en-US" sz="1600" kern="1200" dirty="0">
              <a:latin typeface="Times New Roman" panose="02020603050405020304" pitchFamily="18" charset="0"/>
              <a:cs typeface="Times New Roman" panose="02020603050405020304" pitchFamily="18" charset="0"/>
            </a:rPr>
            <a:t>	Case law comes from the rulings that courts make. Many rulings involve interpreting statutes. The decisions of higher courts must be followed by lower courts; this is called Stare Decisis. </a:t>
          </a:r>
        </a:p>
      </dsp:txBody>
      <dsp:txXfrm rot="-5400000">
        <a:off x="4068124" y="2205689"/>
        <a:ext cx="7193787" cy="710477"/>
      </dsp:txXfrm>
    </dsp:sp>
    <dsp:sp modelId="{D4EAD6CF-2386-4DAD-BE6F-223007B93982}">
      <dsp:nvSpPr>
        <dsp:cNvPr id="0" name=""/>
        <dsp:cNvSpPr/>
      </dsp:nvSpPr>
      <dsp:spPr>
        <a:xfrm>
          <a:off x="0" y="2068834"/>
          <a:ext cx="4068124" cy="9841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a:latin typeface="Times New Roman" panose="02020603050405020304" pitchFamily="18" charset="0"/>
              <a:cs typeface="Times New Roman" panose="02020603050405020304" pitchFamily="18" charset="0"/>
            </a:rPr>
            <a:t>Case Law</a:t>
          </a:r>
        </a:p>
      </dsp:txBody>
      <dsp:txXfrm>
        <a:off x="48044" y="2116878"/>
        <a:ext cx="3972036" cy="888096"/>
      </dsp:txXfrm>
    </dsp:sp>
    <dsp:sp modelId="{F57D3D37-A75D-43AD-A144-9945D1DFF985}">
      <dsp:nvSpPr>
        <dsp:cNvPr id="0" name=""/>
        <dsp:cNvSpPr/>
      </dsp:nvSpPr>
      <dsp:spPr>
        <a:xfrm rot="5400000">
          <a:off x="7290561" y="-21789"/>
          <a:ext cx="787347" cy="7232222"/>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None/>
          </a:pPr>
          <a:r>
            <a:rPr lang="en-US" sz="1600" kern="1200" dirty="0">
              <a:latin typeface="Times New Roman" panose="02020603050405020304" pitchFamily="18" charset="0"/>
              <a:cs typeface="Times New Roman" panose="02020603050405020304" pitchFamily="18" charset="0"/>
            </a:rPr>
            <a:t>	Regulations are the rules created by government agencies. To the extent that regulations are within the scope of the agency’s authority, they have the force of law.</a:t>
          </a:r>
        </a:p>
      </dsp:txBody>
      <dsp:txXfrm rot="-5400000">
        <a:off x="4068124" y="3239083"/>
        <a:ext cx="7193787" cy="710477"/>
      </dsp:txXfrm>
    </dsp:sp>
    <dsp:sp modelId="{9D18F710-2964-4B71-9B67-D9B10B0F6703}">
      <dsp:nvSpPr>
        <dsp:cNvPr id="0" name=""/>
        <dsp:cNvSpPr/>
      </dsp:nvSpPr>
      <dsp:spPr>
        <a:xfrm>
          <a:off x="0" y="3102228"/>
          <a:ext cx="4068124" cy="9841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a:latin typeface="Times New Roman" panose="02020603050405020304" pitchFamily="18" charset="0"/>
              <a:cs typeface="Times New Roman" panose="02020603050405020304" pitchFamily="18" charset="0"/>
            </a:rPr>
            <a:t>Regulation</a:t>
          </a:r>
        </a:p>
      </dsp:txBody>
      <dsp:txXfrm>
        <a:off x="48044" y="3150272"/>
        <a:ext cx="3972036" cy="8880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04466-4EB4-4115-9066-125697C23403}">
      <dsp:nvSpPr>
        <dsp:cNvPr id="0" name=""/>
        <dsp:cNvSpPr/>
      </dsp:nvSpPr>
      <dsp:spPr>
        <a:xfrm>
          <a:off x="0" y="725"/>
          <a:ext cx="12002806" cy="0"/>
        </a:xfrm>
        <a:prstGeom prst="line">
          <a:avLst/>
        </a:prstGeom>
        <a:blipFill rotWithShape="1">
          <a:blip xmlns:r="http://schemas.openxmlformats.org/officeDocument/2006/relationships" r:embed="rId1">
            <a:duotone>
              <a:schemeClr val="accent3">
                <a:hueOff val="0"/>
                <a:satOff val="0"/>
                <a:lumOff val="0"/>
                <a:alphaOff val="0"/>
                <a:shade val="36000"/>
                <a:satMod val="120000"/>
              </a:schemeClr>
              <a:schemeClr val="accent3">
                <a:hueOff val="0"/>
                <a:satOff val="0"/>
                <a:lumOff val="0"/>
                <a:alphaOff val="0"/>
                <a:tint val="40000"/>
              </a:schemeClr>
            </a:duotone>
          </a:blip>
          <a:tile tx="0" ty="0" sx="60000" sy="59000" flip="none" algn="tl"/>
        </a:blipFill>
        <a:ln w="6350" cap="flat" cmpd="sng" algn="ctr">
          <a:solidFill>
            <a:schemeClr val="accent3">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D4C1583A-D115-4BA3-9438-5E9C555AA0F0}">
      <dsp:nvSpPr>
        <dsp:cNvPr id="0" name=""/>
        <dsp:cNvSpPr/>
      </dsp:nvSpPr>
      <dsp:spPr>
        <a:xfrm>
          <a:off x="0" y="725"/>
          <a:ext cx="2400561" cy="118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Initial Meeting</a:t>
          </a:r>
        </a:p>
      </dsp:txBody>
      <dsp:txXfrm>
        <a:off x="0" y="725"/>
        <a:ext cx="2400561" cy="1188429"/>
      </dsp:txXfrm>
    </dsp:sp>
    <dsp:sp modelId="{143B8481-8D34-4AB8-B29D-680CAD70D304}">
      <dsp:nvSpPr>
        <dsp:cNvPr id="0" name=""/>
        <dsp:cNvSpPr/>
      </dsp:nvSpPr>
      <dsp:spPr>
        <a:xfrm>
          <a:off x="2580603" y="54692"/>
          <a:ext cx="9422202" cy="107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Often, a criminal defense attorney first meets their client after the client is arrested. The attorney will talk to the client about the case and may help arrange bail. The attorney will help the client decide whether to plead guilty, not guilty, or no contest. If a not guilty plea is entered, the case is given a trial date.</a:t>
          </a:r>
        </a:p>
      </dsp:txBody>
      <dsp:txXfrm>
        <a:off x="2580603" y="54692"/>
        <a:ext cx="9422202" cy="1079335"/>
      </dsp:txXfrm>
    </dsp:sp>
    <dsp:sp modelId="{C6830AEF-0B1B-49B3-A809-0612C9E24086}">
      <dsp:nvSpPr>
        <dsp:cNvPr id="0" name=""/>
        <dsp:cNvSpPr/>
      </dsp:nvSpPr>
      <dsp:spPr>
        <a:xfrm>
          <a:off x="2400561" y="1134027"/>
          <a:ext cx="9602244"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5BA099C8-6A55-4319-9DF3-54DBA05330DF}">
      <dsp:nvSpPr>
        <dsp:cNvPr id="0" name=""/>
        <dsp:cNvSpPr/>
      </dsp:nvSpPr>
      <dsp:spPr>
        <a:xfrm>
          <a:off x="0" y="1189155"/>
          <a:ext cx="12002806" cy="0"/>
        </a:xfrm>
        <a:prstGeom prst="line">
          <a:avLst/>
        </a:prstGeom>
        <a:blipFill rotWithShape="1">
          <a:blip xmlns:r="http://schemas.openxmlformats.org/officeDocument/2006/relationships" r:embed="rId1">
            <a:duotone>
              <a:schemeClr val="accent3">
                <a:hueOff val="0"/>
                <a:satOff val="0"/>
                <a:lumOff val="0"/>
                <a:alphaOff val="0"/>
                <a:shade val="36000"/>
                <a:satMod val="120000"/>
              </a:schemeClr>
              <a:schemeClr val="accent3">
                <a:hueOff val="0"/>
                <a:satOff val="0"/>
                <a:lumOff val="0"/>
                <a:alphaOff val="0"/>
                <a:tint val="40000"/>
              </a:schemeClr>
            </a:duotone>
          </a:blip>
          <a:tile tx="0" ty="0" sx="60000" sy="59000" flip="none" algn="tl"/>
        </a:blipFill>
        <a:ln w="6350" cap="flat" cmpd="sng" algn="ctr">
          <a:solidFill>
            <a:schemeClr val="accent3">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1FB9FECE-05A7-42D9-9898-7116B7011E0B}">
      <dsp:nvSpPr>
        <dsp:cNvPr id="0" name=""/>
        <dsp:cNvSpPr/>
      </dsp:nvSpPr>
      <dsp:spPr>
        <a:xfrm>
          <a:off x="0" y="1189155"/>
          <a:ext cx="2400561" cy="118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Research &amp; Investigation</a:t>
          </a:r>
        </a:p>
      </dsp:txBody>
      <dsp:txXfrm>
        <a:off x="0" y="1189155"/>
        <a:ext cx="2400561" cy="1188429"/>
      </dsp:txXfrm>
    </dsp:sp>
    <dsp:sp modelId="{56078A6F-7EA1-4C9C-BBD4-5C5DF3BCC60D}">
      <dsp:nvSpPr>
        <dsp:cNvPr id="0" name=""/>
        <dsp:cNvSpPr/>
      </dsp:nvSpPr>
      <dsp:spPr>
        <a:xfrm>
          <a:off x="2580603" y="1243122"/>
          <a:ext cx="9422202" cy="107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t>The attorney will investigate the relevant facts and research the applicable law. </a:t>
          </a:r>
          <a:r>
            <a:rPr lang="en-US" sz="1800" kern="1200" dirty="0"/>
            <a:t>Based on the facts and the law, the attorney will determine the best legal strategy to meet the client’s goals. </a:t>
          </a:r>
          <a:r>
            <a:rPr lang="en-US" sz="1800" b="0" i="0" kern="1200" baseline="0" dirty="0"/>
            <a:t> </a:t>
          </a:r>
          <a:endParaRPr lang="en-US" sz="1800" kern="1200" dirty="0"/>
        </a:p>
      </dsp:txBody>
      <dsp:txXfrm>
        <a:off x="2580603" y="1243122"/>
        <a:ext cx="9422202" cy="1079335"/>
      </dsp:txXfrm>
    </dsp:sp>
    <dsp:sp modelId="{6CF25F1B-A27B-49E4-9F5C-3EDC7EF5093F}">
      <dsp:nvSpPr>
        <dsp:cNvPr id="0" name=""/>
        <dsp:cNvSpPr/>
      </dsp:nvSpPr>
      <dsp:spPr>
        <a:xfrm>
          <a:off x="2400561" y="2322457"/>
          <a:ext cx="9602244"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F4125EB1-4910-47A2-A5FB-5A35C5B5B44C}">
      <dsp:nvSpPr>
        <dsp:cNvPr id="0" name=""/>
        <dsp:cNvSpPr/>
      </dsp:nvSpPr>
      <dsp:spPr>
        <a:xfrm>
          <a:off x="0" y="2377585"/>
          <a:ext cx="12002806" cy="0"/>
        </a:xfrm>
        <a:prstGeom prst="line">
          <a:avLst/>
        </a:prstGeom>
        <a:blipFill rotWithShape="1">
          <a:blip xmlns:r="http://schemas.openxmlformats.org/officeDocument/2006/relationships" r:embed="rId1">
            <a:duotone>
              <a:schemeClr val="accent3">
                <a:hueOff val="0"/>
                <a:satOff val="0"/>
                <a:lumOff val="0"/>
                <a:alphaOff val="0"/>
                <a:shade val="36000"/>
                <a:satMod val="120000"/>
              </a:schemeClr>
              <a:schemeClr val="accent3">
                <a:hueOff val="0"/>
                <a:satOff val="0"/>
                <a:lumOff val="0"/>
                <a:alphaOff val="0"/>
                <a:tint val="40000"/>
              </a:schemeClr>
            </a:duotone>
          </a:blip>
          <a:tile tx="0" ty="0" sx="60000" sy="59000" flip="none" algn="tl"/>
        </a:blipFill>
        <a:ln w="6350" cap="flat" cmpd="sng" algn="ctr">
          <a:solidFill>
            <a:schemeClr val="accent3">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5BF05F8D-4B22-4723-AAD2-84EA4E154616}">
      <dsp:nvSpPr>
        <dsp:cNvPr id="0" name=""/>
        <dsp:cNvSpPr/>
      </dsp:nvSpPr>
      <dsp:spPr>
        <a:xfrm>
          <a:off x="0" y="2377585"/>
          <a:ext cx="2400561" cy="118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Motions</a:t>
          </a:r>
        </a:p>
      </dsp:txBody>
      <dsp:txXfrm>
        <a:off x="0" y="2377585"/>
        <a:ext cx="2400561" cy="1188429"/>
      </dsp:txXfrm>
    </dsp:sp>
    <dsp:sp modelId="{FBEA6621-4150-4344-ACFA-500538A53F5B}">
      <dsp:nvSpPr>
        <dsp:cNvPr id="0" name=""/>
        <dsp:cNvSpPr/>
      </dsp:nvSpPr>
      <dsp:spPr>
        <a:xfrm>
          <a:off x="2580603" y="2431551"/>
          <a:ext cx="9422202" cy="107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t>Motions are the formal way that attorneys talk to the court. Both the prosecution and the defense can file motions to resolve legal issues and establish what evidence and testimony will be admissible at trial. Issues that are not raised by motion or at trial may be waived, that is they cannot be brought up later.</a:t>
          </a:r>
          <a:endParaRPr lang="en-US" sz="1800" kern="1200" dirty="0"/>
        </a:p>
      </dsp:txBody>
      <dsp:txXfrm>
        <a:off x="2580603" y="2431551"/>
        <a:ext cx="9422202" cy="1079335"/>
      </dsp:txXfrm>
    </dsp:sp>
    <dsp:sp modelId="{360AEC64-2676-45C1-AEDF-B16D183B0FAF}">
      <dsp:nvSpPr>
        <dsp:cNvPr id="0" name=""/>
        <dsp:cNvSpPr/>
      </dsp:nvSpPr>
      <dsp:spPr>
        <a:xfrm>
          <a:off x="2400561" y="3510887"/>
          <a:ext cx="9602244"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0B26574D-7060-49C2-BE82-AD6ADEA96A58}">
      <dsp:nvSpPr>
        <dsp:cNvPr id="0" name=""/>
        <dsp:cNvSpPr/>
      </dsp:nvSpPr>
      <dsp:spPr>
        <a:xfrm>
          <a:off x="0" y="3566014"/>
          <a:ext cx="12002806" cy="0"/>
        </a:xfrm>
        <a:prstGeom prst="line">
          <a:avLst/>
        </a:prstGeom>
        <a:blipFill rotWithShape="1">
          <a:blip xmlns:r="http://schemas.openxmlformats.org/officeDocument/2006/relationships" r:embed="rId1">
            <a:duotone>
              <a:schemeClr val="accent3">
                <a:hueOff val="0"/>
                <a:satOff val="0"/>
                <a:lumOff val="0"/>
                <a:alphaOff val="0"/>
                <a:shade val="36000"/>
                <a:satMod val="120000"/>
              </a:schemeClr>
              <a:schemeClr val="accent3">
                <a:hueOff val="0"/>
                <a:satOff val="0"/>
                <a:lumOff val="0"/>
                <a:alphaOff val="0"/>
                <a:tint val="40000"/>
              </a:schemeClr>
            </a:duotone>
          </a:blip>
          <a:tile tx="0" ty="0" sx="60000" sy="59000" flip="none" algn="tl"/>
        </a:blipFill>
        <a:ln w="6350" cap="flat" cmpd="sng" algn="ctr">
          <a:solidFill>
            <a:schemeClr val="accent3">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949D5752-A2FB-45A8-9ED1-9D3C85524A8C}">
      <dsp:nvSpPr>
        <dsp:cNvPr id="0" name=""/>
        <dsp:cNvSpPr/>
      </dsp:nvSpPr>
      <dsp:spPr>
        <a:xfrm>
          <a:off x="0" y="3566014"/>
          <a:ext cx="2400561" cy="118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Trial</a:t>
          </a:r>
        </a:p>
      </dsp:txBody>
      <dsp:txXfrm>
        <a:off x="0" y="3566014"/>
        <a:ext cx="2400561" cy="1188429"/>
      </dsp:txXfrm>
    </dsp:sp>
    <dsp:sp modelId="{2AF0765A-A26C-4364-9B2A-DB1D87B92ECE}">
      <dsp:nvSpPr>
        <dsp:cNvPr id="0" name=""/>
        <dsp:cNvSpPr/>
      </dsp:nvSpPr>
      <dsp:spPr>
        <a:xfrm>
          <a:off x="2580603" y="3619981"/>
          <a:ext cx="9422202" cy="107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At trial, attorneys present evidence to a judge or jury. The Prosecution has the burden of proving </a:t>
          </a:r>
          <a:r>
            <a:rPr lang="en-US" sz="1800" b="1" kern="1200" dirty="0"/>
            <a:t>all</a:t>
          </a:r>
          <a:r>
            <a:rPr lang="en-US" sz="1800" kern="1200" dirty="0"/>
            <a:t> elements of a crime. If they fail to do so, the defendant will be found not guilty. </a:t>
          </a:r>
        </a:p>
      </dsp:txBody>
      <dsp:txXfrm>
        <a:off x="2580603" y="3619981"/>
        <a:ext cx="9422202" cy="1079335"/>
      </dsp:txXfrm>
    </dsp:sp>
    <dsp:sp modelId="{C58F1680-A390-4922-A5AD-F39CA5CBAE06}">
      <dsp:nvSpPr>
        <dsp:cNvPr id="0" name=""/>
        <dsp:cNvSpPr/>
      </dsp:nvSpPr>
      <dsp:spPr>
        <a:xfrm>
          <a:off x="2400561" y="4699317"/>
          <a:ext cx="9602244"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E1085148-2733-44BF-8888-C91608833759}">
      <dsp:nvSpPr>
        <dsp:cNvPr id="0" name=""/>
        <dsp:cNvSpPr/>
      </dsp:nvSpPr>
      <dsp:spPr>
        <a:xfrm>
          <a:off x="0" y="4754444"/>
          <a:ext cx="12002806" cy="0"/>
        </a:xfrm>
        <a:prstGeom prst="line">
          <a:avLst/>
        </a:prstGeom>
        <a:blipFill rotWithShape="1">
          <a:blip xmlns:r="http://schemas.openxmlformats.org/officeDocument/2006/relationships" r:embed="rId1">
            <a:duotone>
              <a:schemeClr val="accent3">
                <a:hueOff val="0"/>
                <a:satOff val="0"/>
                <a:lumOff val="0"/>
                <a:alphaOff val="0"/>
                <a:shade val="36000"/>
                <a:satMod val="120000"/>
              </a:schemeClr>
              <a:schemeClr val="accent3">
                <a:hueOff val="0"/>
                <a:satOff val="0"/>
                <a:lumOff val="0"/>
                <a:alphaOff val="0"/>
                <a:tint val="40000"/>
              </a:schemeClr>
            </a:duotone>
          </a:blip>
          <a:tile tx="0" ty="0" sx="60000" sy="59000" flip="none" algn="tl"/>
        </a:blipFill>
        <a:ln w="6350" cap="flat" cmpd="sng" algn="ctr">
          <a:solidFill>
            <a:schemeClr val="accent3">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sp>
    <dsp:sp modelId="{C29E5D42-B3C2-4083-9E81-0257651A699C}">
      <dsp:nvSpPr>
        <dsp:cNvPr id="0" name=""/>
        <dsp:cNvSpPr/>
      </dsp:nvSpPr>
      <dsp:spPr>
        <a:xfrm>
          <a:off x="0" y="4754444"/>
          <a:ext cx="2400561" cy="118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Appeal</a:t>
          </a:r>
        </a:p>
      </dsp:txBody>
      <dsp:txXfrm>
        <a:off x="0" y="4754444"/>
        <a:ext cx="2400561" cy="1188429"/>
      </dsp:txXfrm>
    </dsp:sp>
    <dsp:sp modelId="{A8BAA5E9-6C62-4B5F-B103-4144588EAD05}">
      <dsp:nvSpPr>
        <dsp:cNvPr id="0" name=""/>
        <dsp:cNvSpPr/>
      </dsp:nvSpPr>
      <dsp:spPr>
        <a:xfrm>
          <a:off x="2580603" y="4808411"/>
          <a:ext cx="9422202" cy="107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t>An individual convicted of a crime may ask that his or her case be reviewed by a higher court. If that court finds an error in the case or the sentence imposed, the court may reverse the conviction or find that the case should be re-tried</a:t>
          </a:r>
          <a:r>
            <a:rPr lang="en-US" sz="2000" b="0" i="0" kern="1200" baseline="0" dirty="0"/>
            <a:t>.</a:t>
          </a:r>
          <a:endParaRPr lang="en-US" sz="2000" kern="1200" dirty="0"/>
        </a:p>
      </dsp:txBody>
      <dsp:txXfrm>
        <a:off x="2580603" y="4808411"/>
        <a:ext cx="9422202" cy="1079335"/>
      </dsp:txXfrm>
    </dsp:sp>
    <dsp:sp modelId="{531A512E-4D34-40D9-8A39-9214FFC89EEA}">
      <dsp:nvSpPr>
        <dsp:cNvPr id="0" name=""/>
        <dsp:cNvSpPr/>
      </dsp:nvSpPr>
      <dsp:spPr>
        <a:xfrm>
          <a:off x="2400561" y="5887747"/>
          <a:ext cx="9602244"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A22E9-290D-4E59-AEFA-13A32C6C618B}">
      <dsp:nvSpPr>
        <dsp:cNvPr id="0" name=""/>
        <dsp:cNvSpPr/>
      </dsp:nvSpPr>
      <dsp:spPr>
        <a:xfrm>
          <a:off x="0" y="47722"/>
          <a:ext cx="11861800"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latin typeface="Times New Roman" panose="02020603050405020304" pitchFamily="18" charset="0"/>
              <a:cs typeface="Times New Roman" panose="02020603050405020304" pitchFamily="18" charset="0"/>
            </a:rPr>
            <a:t>The District Court found Mr. Yuen guilty.</a:t>
          </a:r>
        </a:p>
      </dsp:txBody>
      <dsp:txXfrm>
        <a:off x="40837" y="88559"/>
        <a:ext cx="11780126" cy="754876"/>
      </dsp:txXfrm>
    </dsp:sp>
    <dsp:sp modelId="{C9D48A00-48E3-4B22-A36F-616F94E3D65E}">
      <dsp:nvSpPr>
        <dsp:cNvPr id="0" name=""/>
        <dsp:cNvSpPr/>
      </dsp:nvSpPr>
      <dsp:spPr>
        <a:xfrm>
          <a:off x="0" y="884272"/>
          <a:ext cx="11861800" cy="143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612" tIns="25400" rIns="142240" bIns="25400" numCol="1" spcCol="1270" anchor="t" anchorCtr="0">
          <a:noAutofit/>
        </a:bodyPr>
        <a:lstStyle/>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latin typeface="Times New Roman" panose="02020603050405020304" pitchFamily="18" charset="0"/>
              <a:cs typeface="Times New Roman" panose="02020603050405020304" pitchFamily="18" charset="0"/>
            </a:rPr>
            <a:t>Mr. Yuen’s trial attorney made a pretrial motion about the admissibility of the MPs investigation, stating that the incident occurred on Hickam Air Force Base. The judge did not rule because prosecution did not introduce this evidence.</a:t>
          </a:r>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latin typeface="Times New Roman" panose="02020603050405020304" pitchFamily="18" charset="0"/>
              <a:cs typeface="Times New Roman" panose="02020603050405020304" pitchFamily="18" charset="0"/>
            </a:rPr>
            <a:t>In a Motion for Judgement of Acquittal, trial counsel again argued that the State had not proved that incident occurred on City and County property.</a:t>
          </a:r>
        </a:p>
      </dsp:txBody>
      <dsp:txXfrm>
        <a:off x="0" y="884272"/>
        <a:ext cx="11861800" cy="1434510"/>
      </dsp:txXfrm>
    </dsp:sp>
    <dsp:sp modelId="{903AEB3F-8BD6-437F-A384-B2E73D93C1D5}">
      <dsp:nvSpPr>
        <dsp:cNvPr id="0" name=""/>
        <dsp:cNvSpPr/>
      </dsp:nvSpPr>
      <dsp:spPr>
        <a:xfrm>
          <a:off x="0" y="2318782"/>
          <a:ext cx="11861800"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latin typeface="Times New Roman" panose="02020603050405020304" pitchFamily="18" charset="0"/>
              <a:cs typeface="Times New Roman" panose="02020603050405020304" pitchFamily="18" charset="0"/>
            </a:rPr>
            <a:t>The Intermediate Court of Appeals affirmed the trial court’s decision.</a:t>
          </a:r>
        </a:p>
      </dsp:txBody>
      <dsp:txXfrm>
        <a:off x="40837" y="2359619"/>
        <a:ext cx="11780126" cy="754876"/>
      </dsp:txXfrm>
    </dsp:sp>
    <dsp:sp modelId="{CD01A9BB-7708-488A-9472-6B0D0305A3B3}">
      <dsp:nvSpPr>
        <dsp:cNvPr id="0" name=""/>
        <dsp:cNvSpPr/>
      </dsp:nvSpPr>
      <dsp:spPr>
        <a:xfrm>
          <a:off x="0" y="3155332"/>
          <a:ext cx="11861800" cy="637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612" tIns="25400" rIns="142240" bIns="25400" numCol="1" spcCol="1270" anchor="t" anchorCtr="0">
          <a:noAutofit/>
        </a:bodyPr>
        <a:lstStyle/>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latin typeface="Times New Roman" panose="02020603050405020304" pitchFamily="18" charset="0"/>
              <a:cs typeface="Times New Roman" panose="02020603050405020304" pitchFamily="18" charset="0"/>
            </a:rPr>
            <a:t>The ICA issued a Summary Disposition Order upholding the conviction.</a:t>
          </a:r>
        </a:p>
        <a:p>
          <a:pPr marL="228600" lvl="1" indent="-228600" algn="l" defTabSz="889000">
            <a:lnSpc>
              <a:spcPct val="90000"/>
            </a:lnSpc>
            <a:spcBef>
              <a:spcPct val="0"/>
            </a:spcBef>
            <a:spcAft>
              <a:spcPct val="20000"/>
            </a:spcAft>
            <a:buFont typeface="Arial" panose="020B0604020202020204" pitchFamily="34" charset="0"/>
            <a:buChar char="•"/>
          </a:pPr>
          <a:r>
            <a:rPr lang="en-US" sz="2000" b="0" kern="1200" dirty="0">
              <a:solidFill>
                <a:schemeClr val="tx1"/>
              </a:solidFill>
              <a:latin typeface="Times New Roman" panose="02020603050405020304" pitchFamily="18" charset="0"/>
              <a:cs typeface="Times New Roman" panose="02020603050405020304" pitchFamily="18" charset="0"/>
            </a:rPr>
            <a:t>The ICA gave Mr. Yuen leave to file a motion for Ineffective Assistance of Counsel. </a:t>
          </a:r>
          <a:endParaRPr lang="en-US" sz="2000" b="0" kern="1200" dirty="0">
            <a:latin typeface="Times New Roman" panose="02020603050405020304" pitchFamily="18" charset="0"/>
            <a:cs typeface="Times New Roman" panose="02020603050405020304" pitchFamily="18" charset="0"/>
          </a:endParaRPr>
        </a:p>
      </dsp:txBody>
      <dsp:txXfrm>
        <a:off x="0" y="3155332"/>
        <a:ext cx="11861800" cy="637560"/>
      </dsp:txXfrm>
    </dsp:sp>
    <dsp:sp modelId="{985FC246-7EDE-4CF0-A9D9-8A4289D71CD0}">
      <dsp:nvSpPr>
        <dsp:cNvPr id="0" name=""/>
        <dsp:cNvSpPr/>
      </dsp:nvSpPr>
      <dsp:spPr>
        <a:xfrm>
          <a:off x="0" y="3792892"/>
          <a:ext cx="11861800"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latin typeface="Times New Roman" panose="02020603050405020304" pitchFamily="18" charset="0"/>
              <a:cs typeface="Times New Roman" panose="02020603050405020304" pitchFamily="18" charset="0"/>
            </a:rPr>
            <a:t>The State applied for writ of certiorari (permission to appeal to the Supreme Court). The writ was granted and here we are.</a:t>
          </a:r>
        </a:p>
      </dsp:txBody>
      <dsp:txXfrm>
        <a:off x="40837" y="3833729"/>
        <a:ext cx="11780126" cy="754876"/>
      </dsp:txXfrm>
    </dsp:sp>
    <dsp:sp modelId="{0495B74D-10AD-4E6D-8A31-48CEE9F84EB1}">
      <dsp:nvSpPr>
        <dsp:cNvPr id="0" name=""/>
        <dsp:cNvSpPr/>
      </dsp:nvSpPr>
      <dsp:spPr>
        <a:xfrm>
          <a:off x="0" y="4629442"/>
          <a:ext cx="11861800" cy="58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61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0" kern="1200" dirty="0">
              <a:solidFill>
                <a:schemeClr val="tx1"/>
              </a:solidFill>
              <a:latin typeface="Times New Roman" panose="02020603050405020304" pitchFamily="18" charset="0"/>
              <a:cs typeface="Times New Roman" panose="02020603050405020304" pitchFamily="18" charset="0"/>
            </a:rPr>
            <a:t>It makes sense for the Supreme Court to hear the case, since there are issues of constitutional rights and the balance between state and federal power</a:t>
          </a:r>
        </a:p>
      </dsp:txBody>
      <dsp:txXfrm>
        <a:off x="0" y="4629442"/>
        <a:ext cx="11861800" cy="5806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51659-2CE8-4609-816F-55B16CFD234B}">
      <dsp:nvSpPr>
        <dsp:cNvPr id="0" name=""/>
        <dsp:cNvSpPr/>
      </dsp:nvSpPr>
      <dsp:spPr>
        <a:xfrm>
          <a:off x="2129" y="93232"/>
          <a:ext cx="4542002" cy="31084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This case is not really about the facts of the offense Mr. Yuen is charged with committing. </a:t>
          </a:r>
        </a:p>
      </dsp:txBody>
      <dsp:txXfrm>
        <a:off x="93172" y="184275"/>
        <a:ext cx="4359916" cy="2926347"/>
      </dsp:txXfrm>
    </dsp:sp>
    <dsp:sp modelId="{4B21F329-1C3F-42A7-A48C-2C8C5BEC6E18}">
      <dsp:nvSpPr>
        <dsp:cNvPr id="0" name=""/>
        <dsp:cNvSpPr/>
      </dsp:nvSpPr>
      <dsp:spPr>
        <a:xfrm>
          <a:off x="4998332" y="1084240"/>
          <a:ext cx="962904" cy="112641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4998332" y="1309523"/>
        <a:ext cx="674033" cy="675850"/>
      </dsp:txXfrm>
    </dsp:sp>
    <dsp:sp modelId="{1804E0AB-E7EE-42AE-9C5A-1518F46474CB}">
      <dsp:nvSpPr>
        <dsp:cNvPr id="0" name=""/>
        <dsp:cNvSpPr/>
      </dsp:nvSpPr>
      <dsp:spPr>
        <a:xfrm>
          <a:off x="6360933" y="93232"/>
          <a:ext cx="4542002" cy="310843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This case is about the admissibility and sufficiency of evidence</a:t>
          </a:r>
          <a:r>
            <a:rPr lang="en-US" sz="2400" b="0" kern="1200" dirty="0">
              <a:solidFill>
                <a:schemeClr val="tx1"/>
              </a:solidFill>
            </a:rPr>
            <a:t>. </a:t>
          </a:r>
        </a:p>
        <a:p>
          <a:pPr marL="0" lvl="0" indent="0" algn="ctr" defTabSz="1066800">
            <a:lnSpc>
              <a:spcPct val="90000"/>
            </a:lnSpc>
            <a:spcBef>
              <a:spcPct val="0"/>
            </a:spcBef>
            <a:spcAft>
              <a:spcPct val="35000"/>
            </a:spcAft>
            <a:buNone/>
          </a:pPr>
          <a:r>
            <a:rPr lang="en-US" sz="2000" b="0" kern="1200" dirty="0">
              <a:solidFill>
                <a:schemeClr val="tx1"/>
              </a:solidFill>
            </a:rPr>
            <a:t>That is, whether the State followed all the rules to ensure that Mr. Yuen’s rights were protected. Mr. Yuen argues that the evidence used to establish his guilt was collected in an inappropriate way.</a:t>
          </a:r>
        </a:p>
      </dsp:txBody>
      <dsp:txXfrm>
        <a:off x="6451976" y="184275"/>
        <a:ext cx="4359916" cy="292634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55B9DCB-D1FF-44AB-99B5-28E991AF88F3}" type="datetimeFigureOut">
              <a:rPr lang="en-US" smtClean="0"/>
              <a:t>3/28/24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39BE1D3-7CF6-4537-9F27-EF5E3C9DBB65}" type="slidenum">
              <a:rPr lang="en-US" smtClean="0"/>
              <a:t>‹#›</a:t>
            </a:fld>
            <a:endParaRPr lang="en-US"/>
          </a:p>
        </p:txBody>
      </p:sp>
    </p:spTree>
    <p:extLst>
      <p:ext uri="{BB962C8B-B14F-4D97-AF65-F5344CB8AC3E}">
        <p14:creationId xmlns:p14="http://schemas.microsoft.com/office/powerpoint/2010/main" val="807271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should not be an opportunity to divert into a discussion of the “no vehicles in the park” issue; it should just be a</a:t>
            </a:r>
            <a:r>
              <a:rPr lang="en-US" baseline="0" dirty="0"/>
              <a:t>n illustration of the basic point.</a:t>
            </a:r>
            <a:endParaRPr lang="en-US" dirty="0"/>
          </a:p>
        </p:txBody>
      </p:sp>
      <p:sp>
        <p:nvSpPr>
          <p:cNvPr id="4" name="Slide Number Placeholder 3"/>
          <p:cNvSpPr>
            <a:spLocks noGrp="1"/>
          </p:cNvSpPr>
          <p:nvPr>
            <p:ph type="sldNum" sz="quarter" idx="10"/>
          </p:nvPr>
        </p:nvSpPr>
        <p:spPr/>
        <p:txBody>
          <a:bodyPr/>
          <a:lstStyle/>
          <a:p>
            <a:fld id="{21B2D739-88C1-FA42-8A0D-F3723F8238DE}" type="slidenum">
              <a:rPr lang="en-US" smtClean="0"/>
              <a:t>14</a:t>
            </a:fld>
            <a:endParaRPr lang="en-US"/>
          </a:p>
        </p:txBody>
      </p:sp>
    </p:spTree>
    <p:extLst>
      <p:ext uri="{BB962C8B-B14F-4D97-AF65-F5344CB8AC3E}">
        <p14:creationId xmlns:p14="http://schemas.microsoft.com/office/powerpoint/2010/main" val="312999986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D8F0E0-9821-4CF2-B656-3AFE93D3A695}" type="datetimeFigureOut">
              <a:rPr lang="en-US" smtClean="0"/>
              <a:t>3/28/24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A9BD54EF-FCDD-4986-83B2-5961403634B4}" type="slidenum">
              <a:rPr lang="en-US" smtClean="0"/>
              <a:t>‹#›</a:t>
            </a:fld>
            <a:endParaRPr lang="en-US"/>
          </a:p>
        </p:txBody>
      </p:sp>
    </p:spTree>
    <p:extLst>
      <p:ext uri="{BB962C8B-B14F-4D97-AF65-F5344CB8AC3E}">
        <p14:creationId xmlns:p14="http://schemas.microsoft.com/office/powerpoint/2010/main" val="2561914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D8F0E0-9821-4CF2-B656-3AFE93D3A695}" type="datetimeFigureOut">
              <a:rPr lang="en-US" smtClean="0"/>
              <a:t>3/28/24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54EF-FCDD-4986-83B2-5961403634B4}" type="slidenum">
              <a:rPr lang="en-US" smtClean="0"/>
              <a:t>‹#›</a:t>
            </a:fld>
            <a:endParaRPr lang="en-US"/>
          </a:p>
        </p:txBody>
      </p:sp>
    </p:spTree>
    <p:extLst>
      <p:ext uri="{BB962C8B-B14F-4D97-AF65-F5344CB8AC3E}">
        <p14:creationId xmlns:p14="http://schemas.microsoft.com/office/powerpoint/2010/main" val="1752736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D8F0E0-9821-4CF2-B656-3AFE93D3A695}" type="datetimeFigureOut">
              <a:rPr lang="en-US" smtClean="0"/>
              <a:t>3/28/24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54EF-FCDD-4986-83B2-5961403634B4}" type="slidenum">
              <a:rPr lang="en-US" smtClean="0"/>
              <a:t>‹#›</a:t>
            </a:fld>
            <a:endParaRPr lang="en-US"/>
          </a:p>
        </p:txBody>
      </p:sp>
    </p:spTree>
    <p:extLst>
      <p:ext uri="{BB962C8B-B14F-4D97-AF65-F5344CB8AC3E}">
        <p14:creationId xmlns:p14="http://schemas.microsoft.com/office/powerpoint/2010/main" val="160744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D8F0E0-9821-4CF2-B656-3AFE93D3A695}" type="datetimeFigureOut">
              <a:rPr lang="en-US" smtClean="0"/>
              <a:t>3/28/24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54EF-FCDD-4986-83B2-5961403634B4}" type="slidenum">
              <a:rPr lang="en-US" smtClean="0"/>
              <a:t>‹#›</a:t>
            </a:fld>
            <a:endParaRPr lang="en-US"/>
          </a:p>
        </p:txBody>
      </p:sp>
    </p:spTree>
    <p:extLst>
      <p:ext uri="{BB962C8B-B14F-4D97-AF65-F5344CB8AC3E}">
        <p14:creationId xmlns:p14="http://schemas.microsoft.com/office/powerpoint/2010/main" val="28812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F3D8F0E0-9821-4CF2-B656-3AFE93D3A695}" type="datetimeFigureOut">
              <a:rPr lang="en-US" smtClean="0"/>
              <a:t>3/28/24</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A9BD54EF-FCDD-4986-83B2-5961403634B4}" type="slidenum">
              <a:rPr lang="en-US" smtClean="0"/>
              <a:t>‹#›</a:t>
            </a:fld>
            <a:endParaRPr lang="en-US"/>
          </a:p>
        </p:txBody>
      </p:sp>
    </p:spTree>
    <p:extLst>
      <p:ext uri="{BB962C8B-B14F-4D97-AF65-F5344CB8AC3E}">
        <p14:creationId xmlns:p14="http://schemas.microsoft.com/office/powerpoint/2010/main" val="3675496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D8F0E0-9821-4CF2-B656-3AFE93D3A695}" type="datetimeFigureOut">
              <a:rPr lang="en-US" smtClean="0"/>
              <a:t>3/28/24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D54EF-FCDD-4986-83B2-5961403634B4}" type="slidenum">
              <a:rPr lang="en-US" smtClean="0"/>
              <a:t>‹#›</a:t>
            </a:fld>
            <a:endParaRPr lang="en-US"/>
          </a:p>
        </p:txBody>
      </p:sp>
    </p:spTree>
    <p:extLst>
      <p:ext uri="{BB962C8B-B14F-4D97-AF65-F5344CB8AC3E}">
        <p14:creationId xmlns:p14="http://schemas.microsoft.com/office/powerpoint/2010/main" val="3837554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D8F0E0-9821-4CF2-B656-3AFE93D3A695}" type="datetimeFigureOut">
              <a:rPr lang="en-US" smtClean="0"/>
              <a:t>3/28/24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D54EF-FCDD-4986-83B2-5961403634B4}" type="slidenum">
              <a:rPr lang="en-US" smtClean="0"/>
              <a:t>‹#›</a:t>
            </a:fld>
            <a:endParaRPr lang="en-US"/>
          </a:p>
        </p:txBody>
      </p:sp>
    </p:spTree>
    <p:extLst>
      <p:ext uri="{BB962C8B-B14F-4D97-AF65-F5344CB8AC3E}">
        <p14:creationId xmlns:p14="http://schemas.microsoft.com/office/powerpoint/2010/main" val="2345598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D8F0E0-9821-4CF2-B656-3AFE93D3A695}" type="datetimeFigureOut">
              <a:rPr lang="en-US" smtClean="0"/>
              <a:t>3/28/24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D54EF-FCDD-4986-83B2-5961403634B4}" type="slidenum">
              <a:rPr lang="en-US" smtClean="0"/>
              <a:t>‹#›</a:t>
            </a:fld>
            <a:endParaRPr lang="en-US"/>
          </a:p>
        </p:txBody>
      </p:sp>
    </p:spTree>
    <p:extLst>
      <p:ext uri="{BB962C8B-B14F-4D97-AF65-F5344CB8AC3E}">
        <p14:creationId xmlns:p14="http://schemas.microsoft.com/office/powerpoint/2010/main" val="334085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D8F0E0-9821-4CF2-B656-3AFE93D3A695}" type="datetimeFigureOut">
              <a:rPr lang="en-US" smtClean="0"/>
              <a:t>3/28/24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BD54EF-FCDD-4986-83B2-5961403634B4}" type="slidenum">
              <a:rPr lang="en-US" smtClean="0"/>
              <a:t>‹#›</a:t>
            </a:fld>
            <a:endParaRPr lang="en-US"/>
          </a:p>
        </p:txBody>
      </p:sp>
    </p:spTree>
    <p:extLst>
      <p:ext uri="{BB962C8B-B14F-4D97-AF65-F5344CB8AC3E}">
        <p14:creationId xmlns:p14="http://schemas.microsoft.com/office/powerpoint/2010/main" val="23878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D8F0E0-9821-4CF2-B656-3AFE93D3A695}" type="datetimeFigureOut">
              <a:rPr lang="en-US" smtClean="0"/>
              <a:t>3/28/24</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9BD54EF-FCDD-4986-83B2-5961403634B4}" type="slidenum">
              <a:rPr lang="en-US" smtClean="0"/>
              <a:t>‹#›</a:t>
            </a:fld>
            <a:endParaRPr lang="en-US"/>
          </a:p>
        </p:txBody>
      </p:sp>
    </p:spTree>
    <p:extLst>
      <p:ext uri="{BB962C8B-B14F-4D97-AF65-F5344CB8AC3E}">
        <p14:creationId xmlns:p14="http://schemas.microsoft.com/office/powerpoint/2010/main" val="1887543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D8F0E0-9821-4CF2-B656-3AFE93D3A695}" type="datetimeFigureOut">
              <a:rPr lang="en-US" smtClean="0"/>
              <a:t>3/28/24</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9BD54EF-FCDD-4986-83B2-5961403634B4}" type="slidenum">
              <a:rPr lang="en-US" smtClean="0"/>
              <a:t>‹#›</a:t>
            </a:fld>
            <a:endParaRPr lang="en-US"/>
          </a:p>
        </p:txBody>
      </p:sp>
    </p:spTree>
    <p:extLst>
      <p:ext uri="{BB962C8B-B14F-4D97-AF65-F5344CB8AC3E}">
        <p14:creationId xmlns:p14="http://schemas.microsoft.com/office/powerpoint/2010/main" val="3715570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3D8F0E0-9821-4CF2-B656-3AFE93D3A695}" type="datetimeFigureOut">
              <a:rPr lang="en-US" smtClean="0"/>
              <a:t>3/28/24</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A9BD54EF-FCDD-4986-83B2-5961403634B4}" type="slidenum">
              <a:rPr lang="en-US" smtClean="0"/>
              <a:t>‹#›</a:t>
            </a:fld>
            <a:endParaRPr lang="en-US"/>
          </a:p>
        </p:txBody>
      </p:sp>
    </p:spTree>
    <p:extLst>
      <p:ext uri="{BB962C8B-B14F-4D97-AF65-F5344CB8AC3E}">
        <p14:creationId xmlns:p14="http://schemas.microsoft.com/office/powerpoint/2010/main" val="2471271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microsoft.com/office/2007/relationships/hdphoto" Target="../media/hdphoto2.wdp"/><Relationship Id="rId7" Type="http://schemas.openxmlformats.org/officeDocument/2006/relationships/diagramLayout" Target="../diagrams/layout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microsoft.com/office/2007/relationships/hdphoto" Target="../media/hdphoto1.wdp"/><Relationship Id="rId10" Type="http://schemas.microsoft.com/office/2007/relationships/diagramDrawing" Target="../diagrams/drawing4.xml"/><Relationship Id="rId4" Type="http://schemas.openxmlformats.org/officeDocument/2006/relationships/image" Target="../media/image2.png"/><Relationship Id="rId9" Type="http://schemas.openxmlformats.org/officeDocument/2006/relationships/diagramColors" Target="../diagrams/colors4.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184731-2495-4C5E-84D7-045E260A3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1BDA4DC5-9C94-4C6C-A12F-2E0C8D69B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456EE7-D101-4B6F-B06A-E70D22BC368E}"/>
              </a:ext>
            </a:extLst>
          </p:cNvPr>
          <p:cNvSpPr>
            <a:spLocks noGrp="1"/>
          </p:cNvSpPr>
          <p:nvPr>
            <p:ph type="ctrTitle"/>
          </p:nvPr>
        </p:nvSpPr>
        <p:spPr>
          <a:xfrm>
            <a:off x="1051560" y="4355692"/>
            <a:ext cx="9085940" cy="1472224"/>
          </a:xfrm>
        </p:spPr>
        <p:txBody>
          <a:bodyPr anchor="b">
            <a:normAutofit/>
          </a:bodyPr>
          <a:lstStyle/>
          <a:p>
            <a:r>
              <a:rPr lang="en-US" sz="7200" u="sng" cap="none" dirty="0"/>
              <a:t>State v. Yuen</a:t>
            </a:r>
          </a:p>
        </p:txBody>
      </p:sp>
      <p:sp>
        <p:nvSpPr>
          <p:cNvPr id="3" name="Subtitle 2">
            <a:extLst>
              <a:ext uri="{FF2B5EF4-FFF2-40B4-BE49-F238E27FC236}">
                <a16:creationId xmlns:a16="http://schemas.microsoft.com/office/drawing/2014/main" id="{9FDC2A08-F9B5-498D-B404-50DD9C2D5591}"/>
              </a:ext>
            </a:extLst>
          </p:cNvPr>
          <p:cNvSpPr>
            <a:spLocks noGrp="1"/>
          </p:cNvSpPr>
          <p:nvPr>
            <p:ph type="subTitle" idx="1"/>
          </p:nvPr>
        </p:nvSpPr>
        <p:spPr>
          <a:xfrm>
            <a:off x="1069848" y="5827916"/>
            <a:ext cx="9052560" cy="444868"/>
          </a:xfrm>
        </p:spPr>
        <p:txBody>
          <a:bodyPr>
            <a:normAutofit/>
          </a:bodyPr>
          <a:lstStyle/>
          <a:p>
            <a:r>
              <a:rPr lang="en-US" sz="2400" dirty="0"/>
              <a:t>Overview &amp; Background</a:t>
            </a:r>
          </a:p>
        </p:txBody>
      </p:sp>
      <p:pic>
        <p:nvPicPr>
          <p:cNvPr id="4" name="Picture 2">
            <a:extLst>
              <a:ext uri="{FF2B5EF4-FFF2-40B4-BE49-F238E27FC236}">
                <a16:creationId xmlns:a16="http://schemas.microsoft.com/office/drawing/2014/main" id="{3695E67B-2AA5-4499-9E87-0EAACFA254F5}"/>
              </a:ext>
            </a:extLst>
          </p:cNvPr>
          <p:cNvPicPr>
            <a:picLocks noChangeArrowheads="1"/>
          </p:cNvPicPr>
          <p:nvPr/>
        </p:nvPicPr>
        <p:blipFill rotWithShape="1">
          <a:blip r:embed="rId3">
            <a:extLst>
              <a:ext uri="{28A0092B-C50C-407E-A947-70E740481C1C}">
                <a14:useLocalDpi xmlns:a14="http://schemas.microsoft.com/office/drawing/2010/main" val="0"/>
              </a:ext>
            </a:extLst>
          </a:blip>
          <a:srcRect t="631" r="-1" b="7998"/>
          <a:stretch/>
        </p:blipFill>
        <p:spPr bwMode="auto">
          <a:xfrm>
            <a:off x="635457" y="640080"/>
            <a:ext cx="10916463" cy="331648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grpSp>
        <p:nvGrpSpPr>
          <p:cNvPr id="13" name="Group 12">
            <a:extLst>
              <a:ext uri="{FF2B5EF4-FFF2-40B4-BE49-F238E27FC236}">
                <a16:creationId xmlns:a16="http://schemas.microsoft.com/office/drawing/2014/main" id="{CB1E5C71-0EB0-4D54-8D8A-3F99A1696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14" name="Oval 13">
              <a:extLst>
                <a:ext uri="{FF2B5EF4-FFF2-40B4-BE49-F238E27FC236}">
                  <a16:creationId xmlns:a16="http://schemas.microsoft.com/office/drawing/2014/main" id="{6147C6D7-07CB-4821-9F9F-6D0374810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64748738-A09C-4DCD-A808-FA8B235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59457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73F5A9-B43B-4110-85CE-9BAB90F9121A}"/>
              </a:ext>
            </a:extLst>
          </p:cNvPr>
          <p:cNvSpPr>
            <a:spLocks noGrp="1"/>
          </p:cNvSpPr>
          <p:nvPr>
            <p:ph type="title"/>
          </p:nvPr>
        </p:nvSpPr>
        <p:spPr>
          <a:xfrm>
            <a:off x="1335920" y="1458327"/>
            <a:ext cx="3860798" cy="3941345"/>
          </a:xfrm>
        </p:spPr>
        <p:txBody>
          <a:bodyPr>
            <a:normAutofit/>
          </a:bodyPr>
          <a:lstStyle/>
          <a:p>
            <a:r>
              <a:rPr lang="en-US" sz="6000"/>
              <a:t>Appeals</a:t>
            </a:r>
          </a:p>
        </p:txBody>
      </p:sp>
      <p:sp>
        <p:nvSpPr>
          <p:cNvPr id="3" name="Content Placeholder 2">
            <a:extLst>
              <a:ext uri="{FF2B5EF4-FFF2-40B4-BE49-F238E27FC236}">
                <a16:creationId xmlns:a16="http://schemas.microsoft.com/office/drawing/2014/main" id="{3D1C15D1-9537-4A0D-A0C8-B15A19ECFE61}"/>
              </a:ext>
            </a:extLst>
          </p:cNvPr>
          <p:cNvSpPr>
            <a:spLocks noGrp="1"/>
          </p:cNvSpPr>
          <p:nvPr>
            <p:ph idx="1"/>
          </p:nvPr>
        </p:nvSpPr>
        <p:spPr>
          <a:xfrm>
            <a:off x="6095999" y="822324"/>
            <a:ext cx="5627915" cy="5299338"/>
          </a:xfrm>
        </p:spPr>
        <p:txBody>
          <a:bodyPr anchor="ctr">
            <a:normAutofit lnSpcReduction="10000"/>
          </a:bodyPr>
          <a:lstStyle/>
          <a:p>
            <a:r>
              <a:rPr lang="en-US" sz="2400" dirty="0">
                <a:latin typeface="Times New Roman" panose="02020603050405020304" pitchFamily="18" charset="0"/>
                <a:cs typeface="Times New Roman" panose="02020603050405020304" pitchFamily="18" charset="0"/>
              </a:rPr>
              <a:t>The ICA may overturn decisions of lower courts, and the Supreme Court may overturn decisions of the ICA.</a:t>
            </a:r>
          </a:p>
          <a:p>
            <a:r>
              <a:rPr lang="en-US" sz="2400" dirty="0">
                <a:latin typeface="Times New Roman" panose="02020603050405020304" pitchFamily="18" charset="0"/>
                <a:cs typeface="Times New Roman" panose="02020603050405020304" pitchFamily="18" charset="0"/>
              </a:rPr>
              <a:t>The ICA must hear all cases appealed from lower courts (mandatory review), but the </a:t>
            </a:r>
            <a:r>
              <a:rPr lang="en-US" sz="2400" dirty="0" err="1">
                <a:latin typeface="Times New Roman" panose="02020603050405020304" pitchFamily="18" charset="0"/>
                <a:cs typeface="Times New Roman" panose="02020603050405020304" pitchFamily="18" charset="0"/>
              </a:rPr>
              <a:t>Hawai</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ʻ</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Supreme Court chooses whether or not to hear each case appealed from the ICA (discretionary review).</a:t>
            </a:r>
          </a:p>
          <a:p>
            <a:r>
              <a:rPr lang="en-US" sz="2400" dirty="0">
                <a:latin typeface="Times New Roman" panose="02020603050405020304" pitchFamily="18" charset="0"/>
                <a:cs typeface="Times New Roman" panose="02020603050405020304" pitchFamily="18" charset="0"/>
              </a:rPr>
              <a:t>The federal courts follow similar procedures: the federal appeals courts must hear appeals from the trial courts, but the U.S. Supreme Court often chooses not to hear appeals. This effectively leaves the decisions of the federal appeals courts in place, and the losing party is at a dead end. </a:t>
            </a:r>
          </a:p>
        </p:txBody>
      </p:sp>
      <p:sp>
        <p:nvSpPr>
          <p:cNvPr id="14" name="Rectangle 13">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354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p:cNvSpPr>
            <a:spLocks/>
          </p:cNvSpPr>
          <p:nvPr/>
        </p:nvSpPr>
        <p:spPr bwMode="auto">
          <a:xfrm>
            <a:off x="1333499" y="44452"/>
            <a:ext cx="9420225" cy="1373187"/>
          </a:xfrm>
          <a:prstGeom prst="roundRect">
            <a:avLst>
              <a:gd name="adj" fmla="val 3361"/>
            </a:avLst>
          </a:prstGeom>
          <a:gradFill rotWithShape="0">
            <a:gsLst>
              <a:gs pos="0">
                <a:srgbClr val="0293E0"/>
              </a:gs>
              <a:gs pos="100000">
                <a:srgbClr val="83D3FD"/>
              </a:gs>
            </a:gsLst>
            <a:lin ang="5400000" scaled="1"/>
          </a:gradFill>
          <a:ln>
            <a:noFill/>
          </a:ln>
          <a:extLst>
            <a:ext uri="{91240B29-F687-4f45-9708-019B960494DF}">
              <a14:hiddenLine xmlns="" xmlns:a14="http://schemas.microsoft.com/office/drawing/2010/main" w="15875">
                <a:solidFill>
                  <a:schemeClr val="tx1"/>
                </a:solidFill>
                <a:round/>
                <a:headEnd/>
                <a:tailEnd/>
              </a14:hiddenLine>
            </a:ext>
          </a:extLst>
        </p:spPr>
        <p:txBody>
          <a:bodyPr lIns="0" tIns="0" rIns="0" bIns="0"/>
          <a:lstStyle/>
          <a:p>
            <a:endParaRPr lang="en-US"/>
          </a:p>
        </p:txBody>
      </p:sp>
      <p:sp>
        <p:nvSpPr>
          <p:cNvPr id="2" name="Title 1"/>
          <p:cNvSpPr>
            <a:spLocks noGrp="1"/>
          </p:cNvSpPr>
          <p:nvPr>
            <p:ph type="title"/>
          </p:nvPr>
        </p:nvSpPr>
        <p:spPr>
          <a:xfrm>
            <a:off x="1069848" y="484632"/>
            <a:ext cx="10058400" cy="933007"/>
          </a:xfrm>
        </p:spPr>
        <p:txBody>
          <a:bodyPr/>
          <a:lstStyle/>
          <a:p>
            <a:pPr algn="ctr"/>
            <a:r>
              <a:rPr lang="en-US" dirty="0"/>
              <a:t>What Questions do courts decide?</a:t>
            </a:r>
          </a:p>
        </p:txBody>
      </p:sp>
      <p:sp>
        <p:nvSpPr>
          <p:cNvPr id="3" name="Content Placeholder 2"/>
          <p:cNvSpPr>
            <a:spLocks noGrp="1"/>
          </p:cNvSpPr>
          <p:nvPr>
            <p:ph idx="1"/>
          </p:nvPr>
        </p:nvSpPr>
        <p:spPr>
          <a:xfrm>
            <a:off x="533400" y="1698171"/>
            <a:ext cx="10594848" cy="4474029"/>
          </a:xfrm>
        </p:spPr>
        <p:txBody>
          <a:bodyPr>
            <a:normAutofit/>
          </a:bodyPr>
          <a:lstStyle/>
          <a:p>
            <a:pPr marL="0" indent="0">
              <a:buNone/>
            </a:pPr>
            <a:r>
              <a:rPr lang="en-US" sz="3600" b="1" dirty="0"/>
              <a:t>The big question may seem simple: </a:t>
            </a:r>
          </a:p>
          <a:p>
            <a:pPr marL="274320" lvl="1" indent="0">
              <a:buNone/>
            </a:pPr>
            <a:r>
              <a:rPr lang="en-US" sz="3600" b="1" dirty="0">
                <a:solidFill>
                  <a:srgbClr val="FF0000"/>
                </a:solidFill>
              </a:rPr>
              <a:t>Who wins?</a:t>
            </a:r>
          </a:p>
          <a:p>
            <a:pPr marL="0" indent="0">
              <a:buNone/>
            </a:pPr>
            <a:r>
              <a:rPr lang="en-US" sz="2800" dirty="0"/>
              <a:t>But courts must answer lots of other questions to get there. </a:t>
            </a:r>
          </a:p>
          <a:p>
            <a:pPr marL="0" indent="0">
              <a:buNone/>
            </a:pPr>
            <a:r>
              <a:rPr lang="en-US" sz="2800" dirty="0"/>
              <a:t>Two main kinds of questions have to be answered during cases:</a:t>
            </a:r>
          </a:p>
          <a:p>
            <a:pPr marL="514350" indent="-457200"/>
            <a:r>
              <a:rPr lang="en-US" sz="2800" b="1" dirty="0"/>
              <a:t>Questions of fact.</a:t>
            </a:r>
          </a:p>
          <a:p>
            <a:pPr marL="514350" indent="-457200"/>
            <a:r>
              <a:rPr lang="en-US" sz="2800" b="1" dirty="0"/>
              <a:t>Questions of law.</a:t>
            </a:r>
          </a:p>
        </p:txBody>
      </p:sp>
      <p:pic>
        <p:nvPicPr>
          <p:cNvPr id="5" name="Picture 4">
            <a:extLst>
              <a:ext uri="{FF2B5EF4-FFF2-40B4-BE49-F238E27FC236}">
                <a16:creationId xmlns:a16="http://schemas.microsoft.com/office/drawing/2014/main" id="{810B8859-29C0-ED4B-9204-5BC474781D2D}"/>
              </a:ext>
            </a:extLst>
          </p:cNvPr>
          <p:cNvPicPr>
            <a:picLocks noChangeAspect="1"/>
          </p:cNvPicPr>
          <p:nvPr/>
        </p:nvPicPr>
        <p:blipFill>
          <a:blip r:embed="rId2"/>
          <a:stretch>
            <a:fillRect/>
          </a:stretch>
        </p:blipFill>
        <p:spPr>
          <a:xfrm>
            <a:off x="4848837" y="3935185"/>
            <a:ext cx="3780640" cy="2734144"/>
          </a:xfrm>
          <a:prstGeom prst="rect">
            <a:avLst/>
          </a:prstGeom>
        </p:spPr>
      </p:pic>
      <p:pic>
        <p:nvPicPr>
          <p:cNvPr id="6" name="Picture 5">
            <a:extLst>
              <a:ext uri="{FF2B5EF4-FFF2-40B4-BE49-F238E27FC236}">
                <a16:creationId xmlns:a16="http://schemas.microsoft.com/office/drawing/2014/main" id="{B2BFE203-4097-7441-A24D-CE1FE0029B8C}"/>
              </a:ext>
            </a:extLst>
          </p:cNvPr>
          <p:cNvPicPr>
            <a:picLocks noChangeAspect="1"/>
          </p:cNvPicPr>
          <p:nvPr/>
        </p:nvPicPr>
        <p:blipFill>
          <a:blip r:embed="rId3"/>
          <a:stretch>
            <a:fillRect/>
          </a:stretch>
        </p:blipFill>
        <p:spPr>
          <a:xfrm>
            <a:off x="8524875" y="4107076"/>
            <a:ext cx="3667125" cy="2909262"/>
          </a:xfrm>
          <a:prstGeom prst="rect">
            <a:avLst/>
          </a:prstGeom>
        </p:spPr>
      </p:pic>
    </p:spTree>
    <p:extLst>
      <p:ext uri="{BB962C8B-B14F-4D97-AF65-F5344CB8AC3E}">
        <p14:creationId xmlns:p14="http://schemas.microsoft.com/office/powerpoint/2010/main" val="32941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p:cNvSpPr>
            <a:spLocks/>
          </p:cNvSpPr>
          <p:nvPr/>
        </p:nvSpPr>
        <p:spPr bwMode="auto">
          <a:xfrm>
            <a:off x="1679388" y="44452"/>
            <a:ext cx="8694738" cy="1373187"/>
          </a:xfrm>
          <a:prstGeom prst="roundRect">
            <a:avLst>
              <a:gd name="adj" fmla="val 3361"/>
            </a:avLst>
          </a:prstGeom>
          <a:gradFill rotWithShape="0">
            <a:gsLst>
              <a:gs pos="0">
                <a:srgbClr val="0293E0"/>
              </a:gs>
              <a:gs pos="100000">
                <a:srgbClr val="83D3FD"/>
              </a:gs>
            </a:gsLst>
            <a:lin ang="5400000" scaled="1"/>
          </a:gradFill>
          <a:ln>
            <a:noFill/>
          </a:ln>
          <a:extLst>
            <a:ext uri="{91240B29-F687-4f45-9708-019B960494DF}">
              <a14:hiddenLine xmlns:a14="http://schemas.microsoft.com/office/drawing/2010/main" xmlns="" w="15875">
                <a:solidFill>
                  <a:schemeClr val="tx1"/>
                </a:solidFill>
                <a:round/>
                <a:headEnd/>
                <a:tailEnd/>
              </a14:hiddenLine>
            </a:ext>
          </a:extLst>
        </p:spPr>
        <p:txBody>
          <a:bodyPr lIns="0" tIns="0" rIns="0" bIns="0"/>
          <a:lstStyle/>
          <a:p>
            <a:endParaRPr lang="en-US"/>
          </a:p>
        </p:txBody>
      </p:sp>
      <p:sp>
        <p:nvSpPr>
          <p:cNvPr id="2" name="Title 1"/>
          <p:cNvSpPr>
            <a:spLocks noGrp="1"/>
          </p:cNvSpPr>
          <p:nvPr>
            <p:ph type="title"/>
          </p:nvPr>
        </p:nvSpPr>
        <p:spPr>
          <a:xfrm>
            <a:off x="1069848" y="221674"/>
            <a:ext cx="10058400" cy="1265672"/>
          </a:xfrm>
        </p:spPr>
        <p:txBody>
          <a:bodyPr/>
          <a:lstStyle/>
          <a:p>
            <a:pPr algn="ctr"/>
            <a:r>
              <a:rPr lang="en-US" dirty="0"/>
              <a:t>Factual Questions</a:t>
            </a:r>
          </a:p>
        </p:txBody>
      </p:sp>
      <p:sp>
        <p:nvSpPr>
          <p:cNvPr id="3" name="Content Placeholder 2"/>
          <p:cNvSpPr>
            <a:spLocks noGrp="1"/>
          </p:cNvSpPr>
          <p:nvPr>
            <p:ph idx="1"/>
          </p:nvPr>
        </p:nvSpPr>
        <p:spPr>
          <a:xfrm>
            <a:off x="457200" y="1487345"/>
            <a:ext cx="11734800" cy="4351338"/>
          </a:xfrm>
        </p:spPr>
        <p:txBody>
          <a:bodyPr>
            <a:normAutofit/>
          </a:bodyPr>
          <a:lstStyle/>
          <a:p>
            <a:pPr marL="0" indent="0">
              <a:buNone/>
            </a:pPr>
            <a:r>
              <a:rPr lang="en-US" sz="3200" b="1" dirty="0"/>
              <a:t>Questions of Fact:</a:t>
            </a:r>
          </a:p>
          <a:p>
            <a:r>
              <a:rPr lang="en-US" sz="2400" dirty="0"/>
              <a:t>Who, what, when, where, why, how.</a:t>
            </a:r>
          </a:p>
          <a:p>
            <a:r>
              <a:rPr lang="en-US" sz="2400" dirty="0"/>
              <a:t>Basically, questions of fact cover all of the questions about the things that happened, which have led to the case being brought to court. </a:t>
            </a:r>
          </a:p>
          <a:p>
            <a:r>
              <a:rPr lang="en-US" sz="2400" dirty="0"/>
              <a:t>Since the trial courts are the only ones who hear the witnesses, and see the evidence, they are better at judging facts. </a:t>
            </a:r>
          </a:p>
          <a:p>
            <a:r>
              <a:rPr lang="en-US" sz="2400" dirty="0"/>
              <a:t>Answering these questions is normally reserved for the </a:t>
            </a:r>
            <a:r>
              <a:rPr lang="en-US" sz="2400" u="sng" dirty="0"/>
              <a:t>jury</a:t>
            </a:r>
            <a:r>
              <a:rPr lang="en-US" sz="2400" dirty="0"/>
              <a:t>. Often, courts will refer to the jury as the “</a:t>
            </a:r>
            <a:r>
              <a:rPr lang="en-US" sz="2400" u="sng" dirty="0"/>
              <a:t>trier of fact</a:t>
            </a:r>
            <a:r>
              <a:rPr lang="en-US" sz="2400" dirty="0"/>
              <a:t>.”</a:t>
            </a:r>
          </a:p>
        </p:txBody>
      </p:sp>
      <p:pic>
        <p:nvPicPr>
          <p:cNvPr id="5" name="Picture 4">
            <a:extLst>
              <a:ext uri="{FF2B5EF4-FFF2-40B4-BE49-F238E27FC236}">
                <a16:creationId xmlns:a16="http://schemas.microsoft.com/office/drawing/2014/main" id="{3578BD2C-77DA-B743-8BB2-3AB507215F90}"/>
              </a:ext>
            </a:extLst>
          </p:cNvPr>
          <p:cNvPicPr>
            <a:picLocks noChangeAspect="1"/>
          </p:cNvPicPr>
          <p:nvPr/>
        </p:nvPicPr>
        <p:blipFill>
          <a:blip r:embed="rId2"/>
          <a:stretch>
            <a:fillRect/>
          </a:stretch>
        </p:blipFill>
        <p:spPr>
          <a:xfrm>
            <a:off x="6664634" y="4817701"/>
            <a:ext cx="5741831" cy="2489478"/>
          </a:xfrm>
          <a:prstGeom prst="rect">
            <a:avLst/>
          </a:prstGeom>
        </p:spPr>
      </p:pic>
    </p:spTree>
    <p:extLst>
      <p:ext uri="{BB962C8B-B14F-4D97-AF65-F5344CB8AC3E}">
        <p14:creationId xmlns:p14="http://schemas.microsoft.com/office/powerpoint/2010/main" val="3641818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p:cNvSpPr>
            <a:spLocks/>
          </p:cNvSpPr>
          <p:nvPr/>
        </p:nvSpPr>
        <p:spPr bwMode="auto">
          <a:xfrm>
            <a:off x="1679388" y="44452"/>
            <a:ext cx="8694738" cy="1373187"/>
          </a:xfrm>
          <a:prstGeom prst="roundRect">
            <a:avLst>
              <a:gd name="adj" fmla="val 3361"/>
            </a:avLst>
          </a:prstGeom>
          <a:gradFill rotWithShape="0">
            <a:gsLst>
              <a:gs pos="0">
                <a:srgbClr val="0293E0"/>
              </a:gs>
              <a:gs pos="100000">
                <a:srgbClr val="83D3FD"/>
              </a:gs>
            </a:gsLst>
            <a:lin ang="5400000" scaled="1"/>
          </a:gradFill>
          <a:ln>
            <a:noFill/>
          </a:ln>
          <a:extLst>
            <a:ext uri="{91240B29-F687-4f45-9708-019B960494DF}">
              <a14:hiddenLine xmlns:a14="http://schemas.microsoft.com/office/drawing/2010/main" xmlns="" w="15875">
                <a:solidFill>
                  <a:schemeClr val="tx1"/>
                </a:solidFill>
                <a:round/>
                <a:headEnd/>
                <a:tailEnd/>
              </a14:hiddenLine>
            </a:ext>
          </a:extLst>
        </p:spPr>
        <p:txBody>
          <a:bodyPr lIns="0" tIns="0" rIns="0" bIns="0"/>
          <a:lstStyle/>
          <a:p>
            <a:endParaRPr lang="en-US"/>
          </a:p>
        </p:txBody>
      </p:sp>
      <p:sp>
        <p:nvSpPr>
          <p:cNvPr id="2" name="Title 1"/>
          <p:cNvSpPr>
            <a:spLocks noGrp="1"/>
          </p:cNvSpPr>
          <p:nvPr>
            <p:ph type="title"/>
          </p:nvPr>
        </p:nvSpPr>
        <p:spPr>
          <a:xfrm>
            <a:off x="1069848" y="484632"/>
            <a:ext cx="10058400" cy="933007"/>
          </a:xfrm>
        </p:spPr>
        <p:txBody>
          <a:bodyPr/>
          <a:lstStyle/>
          <a:p>
            <a:pPr algn="ctr"/>
            <a:r>
              <a:rPr lang="en-US" dirty="0"/>
              <a:t>Legal Questions</a:t>
            </a:r>
          </a:p>
        </p:txBody>
      </p:sp>
      <p:sp>
        <p:nvSpPr>
          <p:cNvPr id="3" name="Content Placeholder 2"/>
          <p:cNvSpPr>
            <a:spLocks noGrp="1"/>
          </p:cNvSpPr>
          <p:nvPr>
            <p:ph idx="1"/>
          </p:nvPr>
        </p:nvSpPr>
        <p:spPr>
          <a:xfrm>
            <a:off x="187065" y="1542764"/>
            <a:ext cx="11838679" cy="4351338"/>
          </a:xfrm>
        </p:spPr>
        <p:txBody>
          <a:bodyPr>
            <a:normAutofit/>
          </a:bodyPr>
          <a:lstStyle/>
          <a:p>
            <a:pPr marL="0" indent="0">
              <a:buNone/>
            </a:pPr>
            <a:r>
              <a:rPr lang="en-US" sz="3200" b="1" dirty="0"/>
              <a:t>Questions of Law </a:t>
            </a:r>
            <a:r>
              <a:rPr lang="en-US" sz="2800" dirty="0"/>
              <a:t>- These questions aren’t about what happened:</a:t>
            </a:r>
          </a:p>
          <a:p>
            <a:pPr lvl="1"/>
            <a:r>
              <a:rPr lang="en-US" sz="2200" b="1" dirty="0"/>
              <a:t>What </a:t>
            </a:r>
            <a:r>
              <a:rPr lang="en-US" sz="2200" b="1" u="sng" dirty="0"/>
              <a:t>is</a:t>
            </a:r>
            <a:r>
              <a:rPr lang="en-US" sz="2200" b="1" dirty="0"/>
              <a:t> the law?    </a:t>
            </a:r>
          </a:p>
          <a:p>
            <a:pPr lvl="1"/>
            <a:r>
              <a:rPr lang="en-US" sz="2200" b="1" dirty="0"/>
              <a:t>Was the law applied correctly by the lower court? </a:t>
            </a:r>
          </a:p>
          <a:p>
            <a:r>
              <a:rPr lang="en-US" sz="2400" dirty="0"/>
              <a:t>Answering these questions is reserved for the </a:t>
            </a:r>
            <a:r>
              <a:rPr lang="en-US" sz="2400" u="sng" dirty="0"/>
              <a:t>judge</a:t>
            </a:r>
            <a:r>
              <a:rPr lang="en-US" sz="2400" dirty="0"/>
              <a:t>. Courts refer to the judge as the “</a:t>
            </a:r>
            <a:r>
              <a:rPr lang="en-US" sz="2400" u="sng" dirty="0"/>
              <a:t>trier of law</a:t>
            </a:r>
            <a:r>
              <a:rPr lang="en-US" sz="2400" dirty="0"/>
              <a:t>.” </a:t>
            </a:r>
          </a:p>
          <a:p>
            <a:r>
              <a:rPr lang="en-US" sz="2400" dirty="0"/>
              <a:t>Appeals courts merely look at the record of the case from the trial court. </a:t>
            </a:r>
          </a:p>
          <a:p>
            <a:r>
              <a:rPr lang="en-US" sz="2400" dirty="0"/>
              <a:t>Witnesses and juries are </a:t>
            </a:r>
            <a:r>
              <a:rPr lang="en-US" sz="2400" u="sng" dirty="0"/>
              <a:t>not</a:t>
            </a:r>
            <a:r>
              <a:rPr lang="en-US" sz="2400" dirty="0"/>
              <a:t> part of the appeals process.</a:t>
            </a:r>
          </a:p>
          <a:p>
            <a:r>
              <a:rPr lang="en-US" sz="2400" dirty="0"/>
              <a:t>Appeals usually focus on questions of law.</a:t>
            </a:r>
          </a:p>
          <a:p>
            <a:endParaRPr lang="en-US" sz="2400" dirty="0"/>
          </a:p>
          <a:p>
            <a:endParaRPr lang="en-US" sz="2400" dirty="0"/>
          </a:p>
        </p:txBody>
      </p:sp>
      <p:pic>
        <p:nvPicPr>
          <p:cNvPr id="5" name="Picture 4">
            <a:extLst>
              <a:ext uri="{FF2B5EF4-FFF2-40B4-BE49-F238E27FC236}">
                <a16:creationId xmlns:a16="http://schemas.microsoft.com/office/drawing/2014/main" id="{A281CEE2-AF6A-4E4F-86AF-1BD13743F088}"/>
              </a:ext>
            </a:extLst>
          </p:cNvPr>
          <p:cNvPicPr>
            <a:picLocks noChangeAspect="1"/>
          </p:cNvPicPr>
          <p:nvPr/>
        </p:nvPicPr>
        <p:blipFill>
          <a:blip r:embed="rId2"/>
          <a:stretch>
            <a:fillRect/>
          </a:stretch>
        </p:blipFill>
        <p:spPr>
          <a:xfrm>
            <a:off x="8136568" y="4716378"/>
            <a:ext cx="4258631" cy="2300369"/>
          </a:xfrm>
          <a:prstGeom prst="rect">
            <a:avLst/>
          </a:prstGeom>
        </p:spPr>
      </p:pic>
    </p:spTree>
    <p:extLst>
      <p:ext uri="{BB962C8B-B14F-4D97-AF65-F5344CB8AC3E}">
        <p14:creationId xmlns:p14="http://schemas.microsoft.com/office/powerpoint/2010/main" val="1977762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p:cNvSpPr>
            <a:spLocks/>
          </p:cNvSpPr>
          <p:nvPr/>
        </p:nvSpPr>
        <p:spPr bwMode="auto">
          <a:xfrm>
            <a:off x="1679388" y="44452"/>
            <a:ext cx="8694738" cy="1373187"/>
          </a:xfrm>
          <a:prstGeom prst="roundRect">
            <a:avLst>
              <a:gd name="adj" fmla="val 3361"/>
            </a:avLst>
          </a:prstGeom>
          <a:gradFill rotWithShape="0">
            <a:gsLst>
              <a:gs pos="0">
                <a:srgbClr val="0293E0"/>
              </a:gs>
              <a:gs pos="100000">
                <a:srgbClr val="83D3FD"/>
              </a:gs>
            </a:gsLst>
            <a:lin ang="5400000" scaled="1"/>
          </a:gradFill>
          <a:ln>
            <a:noFill/>
          </a:ln>
          <a:extLst>
            <a:ext uri="{91240B29-F687-4f45-9708-019B960494DF}">
              <a14:hiddenLine xmlns:a14="http://schemas.microsoft.com/office/drawing/2010/main" xmlns="" w="15875">
                <a:solidFill>
                  <a:schemeClr val="tx1"/>
                </a:solidFill>
                <a:round/>
                <a:headEnd/>
                <a:tailEnd/>
              </a14:hiddenLine>
            </a:ext>
          </a:extLst>
        </p:spPr>
        <p:txBody>
          <a:bodyPr lIns="0" tIns="0" rIns="0" bIns="0"/>
          <a:lstStyle/>
          <a:p>
            <a:endParaRPr lang="en-US"/>
          </a:p>
        </p:txBody>
      </p:sp>
      <p:sp>
        <p:nvSpPr>
          <p:cNvPr id="2" name="Title 1"/>
          <p:cNvSpPr>
            <a:spLocks noGrp="1"/>
          </p:cNvSpPr>
          <p:nvPr>
            <p:ph type="title"/>
          </p:nvPr>
        </p:nvSpPr>
        <p:spPr>
          <a:xfrm>
            <a:off x="1069848" y="484632"/>
            <a:ext cx="10058400" cy="836168"/>
          </a:xfrm>
        </p:spPr>
        <p:txBody>
          <a:bodyPr/>
          <a:lstStyle/>
          <a:p>
            <a:pPr algn="ctr"/>
            <a:r>
              <a:rPr lang="en-US" dirty="0"/>
              <a:t>Legal Questions</a:t>
            </a:r>
          </a:p>
        </p:txBody>
      </p:sp>
      <p:sp>
        <p:nvSpPr>
          <p:cNvPr id="3" name="Content Placeholder 2"/>
          <p:cNvSpPr>
            <a:spLocks noGrp="1"/>
          </p:cNvSpPr>
          <p:nvPr>
            <p:ph idx="1"/>
          </p:nvPr>
        </p:nvSpPr>
        <p:spPr>
          <a:xfrm>
            <a:off x="622300" y="1839130"/>
            <a:ext cx="10505948" cy="4333070"/>
          </a:xfrm>
        </p:spPr>
        <p:txBody>
          <a:bodyPr/>
          <a:lstStyle/>
          <a:p>
            <a:pPr marL="0" indent="0">
              <a:buNone/>
            </a:pPr>
            <a:r>
              <a:rPr lang="en-US" sz="2800" dirty="0"/>
              <a:t>The law does not come from just one source. </a:t>
            </a:r>
          </a:p>
          <a:p>
            <a:r>
              <a:rPr lang="en-US" dirty="0"/>
              <a:t>Constitutional law (master plan for how the government operates and what rights </a:t>
            </a:r>
          </a:p>
          <a:p>
            <a:r>
              <a:rPr lang="en-US" dirty="0"/>
              <a:t>Statutory law (laws enacted by a legislature). </a:t>
            </a:r>
          </a:p>
          <a:p>
            <a:r>
              <a:rPr lang="en-US" dirty="0"/>
              <a:t>Case law (rules developed by courts over time). </a:t>
            </a:r>
          </a:p>
          <a:p>
            <a:endParaRPr lang="en-US" dirty="0"/>
          </a:p>
          <a:p>
            <a:pPr marL="0" indent="0">
              <a:buNone/>
            </a:pPr>
            <a:r>
              <a:rPr lang="en-US" b="1" dirty="0"/>
              <a:t>Even when it a law written down, it may not be obvious how it applies.</a:t>
            </a:r>
          </a:p>
          <a:p>
            <a:r>
              <a:rPr lang="en-US" dirty="0"/>
              <a:t>E.g., “No vehicles in the park.” </a:t>
            </a:r>
          </a:p>
          <a:p>
            <a:pPr lvl="1"/>
            <a:r>
              <a:rPr lang="en-US" dirty="0"/>
              <a:t>I understand I cannot drive my car in the park.</a:t>
            </a:r>
          </a:p>
          <a:p>
            <a:pPr lvl="1"/>
            <a:r>
              <a:rPr lang="en-US" dirty="0"/>
              <a:t>Can my child cannot ride a tricycle in the park?</a:t>
            </a:r>
          </a:p>
          <a:p>
            <a:pPr lvl="1"/>
            <a:r>
              <a:rPr lang="en-US" dirty="0"/>
              <a:t>What about pushing a baby in a stroller? </a:t>
            </a:r>
          </a:p>
        </p:txBody>
      </p:sp>
      <p:pic>
        <p:nvPicPr>
          <p:cNvPr id="5" name="Picture 4">
            <a:extLst>
              <a:ext uri="{FF2B5EF4-FFF2-40B4-BE49-F238E27FC236}">
                <a16:creationId xmlns:a16="http://schemas.microsoft.com/office/drawing/2014/main" id="{F42DDD57-1778-C34E-9286-0261229E5E6E}"/>
              </a:ext>
            </a:extLst>
          </p:cNvPr>
          <p:cNvPicPr>
            <a:picLocks noChangeAspect="1"/>
          </p:cNvPicPr>
          <p:nvPr/>
        </p:nvPicPr>
        <p:blipFill>
          <a:blip r:embed="rId3"/>
          <a:stretch>
            <a:fillRect/>
          </a:stretch>
        </p:blipFill>
        <p:spPr>
          <a:xfrm>
            <a:off x="9767455" y="5018870"/>
            <a:ext cx="2424545" cy="1857099"/>
          </a:xfrm>
          <a:prstGeom prst="rect">
            <a:avLst/>
          </a:prstGeom>
        </p:spPr>
      </p:pic>
      <p:pic>
        <p:nvPicPr>
          <p:cNvPr id="7" name="Picture 6">
            <a:extLst>
              <a:ext uri="{FF2B5EF4-FFF2-40B4-BE49-F238E27FC236}">
                <a16:creationId xmlns:a16="http://schemas.microsoft.com/office/drawing/2014/main" id="{FEBAFABE-2292-D64D-BE2E-D33AE8134CED}"/>
              </a:ext>
            </a:extLst>
          </p:cNvPr>
          <p:cNvPicPr>
            <a:picLocks noChangeAspect="1"/>
          </p:cNvPicPr>
          <p:nvPr/>
        </p:nvPicPr>
        <p:blipFill>
          <a:blip r:embed="rId4"/>
          <a:stretch>
            <a:fillRect/>
          </a:stretch>
        </p:blipFill>
        <p:spPr>
          <a:xfrm>
            <a:off x="7126096" y="4583185"/>
            <a:ext cx="1231900" cy="2084950"/>
          </a:xfrm>
          <a:prstGeom prst="rect">
            <a:avLst/>
          </a:prstGeom>
        </p:spPr>
      </p:pic>
    </p:spTree>
    <p:extLst>
      <p:ext uri="{BB962C8B-B14F-4D97-AF65-F5344CB8AC3E}">
        <p14:creationId xmlns:p14="http://schemas.microsoft.com/office/powerpoint/2010/main" val="2196921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AutoShape 1"/>
          <p:cNvSpPr>
            <a:spLocks/>
          </p:cNvSpPr>
          <p:nvPr/>
        </p:nvSpPr>
        <p:spPr bwMode="auto">
          <a:xfrm>
            <a:off x="-112295" y="0"/>
            <a:ext cx="12304295" cy="6978316"/>
          </a:xfrm>
          <a:prstGeom prst="roundRect">
            <a:avLst>
              <a:gd name="adj" fmla="val 1264"/>
            </a:avLst>
          </a:prstGeom>
          <a:gradFill rotWithShape="0">
            <a:gsLst>
              <a:gs pos="0">
                <a:srgbClr val="0293E0"/>
              </a:gs>
              <a:gs pos="100000">
                <a:srgbClr val="83D3FD"/>
              </a:gs>
            </a:gsLst>
            <a:lin ang="5400000" scaled="1"/>
          </a:gradFill>
          <a:ln>
            <a:noFill/>
          </a:ln>
          <a:extLst>
            <a:ext uri="{91240B29-F687-4f45-9708-019B960494DF}">
              <a14:hiddenLine xmlns:a14="http://schemas.microsoft.com/office/drawing/2010/main" xmlns="" w="15875">
                <a:solidFill>
                  <a:schemeClr val="tx1"/>
                </a:solidFill>
                <a:round/>
                <a:headEnd/>
                <a:tailEnd/>
              </a14:hiddenLine>
            </a:ext>
          </a:extLst>
        </p:spPr>
        <p:txBody>
          <a:bodyPr lIns="0" tIns="0" rIns="0" bIns="0"/>
          <a:lstStyle/>
          <a:p>
            <a:endParaRPr lang="en-US"/>
          </a:p>
        </p:txBody>
      </p:sp>
      <p:pic>
        <p:nvPicPr>
          <p:cNvPr id="30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300" y="1098551"/>
            <a:ext cx="3054350" cy="101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3075" name="Rectangle 3"/>
          <p:cNvSpPr>
            <a:spLocks noGrp="1" noChangeArrowheads="1"/>
          </p:cNvSpPr>
          <p:nvPr>
            <p:ph type="title"/>
          </p:nvPr>
        </p:nvSpPr>
        <p:spPr>
          <a:xfrm>
            <a:off x="2209800" y="2476500"/>
            <a:ext cx="7772400" cy="1968500"/>
          </a:xfrm>
        </p:spPr>
        <p:txBody>
          <a:bodyPr anchor="b">
            <a:normAutofit/>
          </a:bodyPr>
          <a:lstStyle/>
          <a:p>
            <a:pPr algn="ctr" eaLnBrk="1" hangingPunct="1">
              <a:defRPr/>
            </a:pPr>
            <a:r>
              <a:rPr lang="en-US" sz="6700" u="sng" dirty="0">
                <a:ea typeface="Century" charset="0"/>
                <a:cs typeface="Century" charset="0"/>
              </a:rPr>
              <a:t>State v. Yuen</a:t>
            </a:r>
            <a:br>
              <a:rPr lang="en-US" dirty="0">
                <a:ea typeface="Century" charset="0"/>
                <a:cs typeface="Century" charset="0"/>
              </a:rPr>
            </a:br>
            <a:r>
              <a:rPr lang="en-US" dirty="0">
                <a:ea typeface="Century" charset="0"/>
                <a:cs typeface="Century" charset="0"/>
              </a:rPr>
              <a:t>The case</a:t>
            </a:r>
          </a:p>
        </p:txBody>
      </p:sp>
      <p:pic>
        <p:nvPicPr>
          <p:cNvPr id="4" name="Picture 3" descr="spoce logo tex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5410200"/>
            <a:ext cx="2429450" cy="826656"/>
          </a:xfrm>
          <a:prstGeom prst="rect">
            <a:avLst/>
          </a:prstGeom>
        </p:spPr>
      </p:pic>
    </p:spTree>
    <p:extLst>
      <p:ext uri="{BB962C8B-B14F-4D97-AF65-F5344CB8AC3E}">
        <p14:creationId xmlns:p14="http://schemas.microsoft.com/office/powerpoint/2010/main" val="2108078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CE47B51-1E9D-4317-BA66-E968659B9CEE}"/>
              </a:ext>
            </a:extLst>
          </p:cNvPr>
          <p:cNvSpPr>
            <a:spLocks noGrp="1"/>
          </p:cNvSpPr>
          <p:nvPr>
            <p:ph type="title"/>
          </p:nvPr>
        </p:nvSpPr>
        <p:spPr>
          <a:xfrm>
            <a:off x="1069848" y="484632"/>
            <a:ext cx="10058400" cy="1609344"/>
          </a:xfrm>
        </p:spPr>
        <p:txBody>
          <a:bodyPr>
            <a:normAutofit/>
          </a:bodyPr>
          <a:lstStyle/>
          <a:p>
            <a:r>
              <a:rPr lang="en-US" dirty="0"/>
              <a:t>The Facts of the case</a:t>
            </a:r>
          </a:p>
        </p:txBody>
      </p:sp>
      <p:sp>
        <p:nvSpPr>
          <p:cNvPr id="3" name="Content Placeholder 2">
            <a:extLst>
              <a:ext uri="{FF2B5EF4-FFF2-40B4-BE49-F238E27FC236}">
                <a16:creationId xmlns:a16="http://schemas.microsoft.com/office/drawing/2014/main" id="{D29DF64D-633E-47D4-9D12-25EAE089CF9F}"/>
              </a:ext>
            </a:extLst>
          </p:cNvPr>
          <p:cNvSpPr>
            <a:spLocks noGrp="1"/>
          </p:cNvSpPr>
          <p:nvPr>
            <p:ph idx="1"/>
          </p:nvPr>
        </p:nvSpPr>
        <p:spPr>
          <a:xfrm>
            <a:off x="362269" y="2320412"/>
            <a:ext cx="11702352" cy="4537588"/>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Mr. Yuen was involved in a car accident on October 25, 2018. The accident took place about 50 feet from the guard gate outside Hickam Airforce Base. </a:t>
            </a:r>
            <a:r>
              <a:rPr lang="en-US" sz="2400" b="1" dirty="0">
                <a:latin typeface="Times New Roman" panose="02020603050405020304" pitchFamily="18" charset="0"/>
                <a:cs typeface="Times New Roman" panose="02020603050405020304" pitchFamily="18" charset="0"/>
              </a:rPr>
              <a:t>It has been established that this is in the jurisdiction of city and county law enforcement, rather than military jurisdiction. </a:t>
            </a:r>
          </a:p>
          <a:p>
            <a:pPr marL="0" indent="0">
              <a:buNone/>
            </a:pPr>
            <a:r>
              <a:rPr lang="en-US" sz="2400" dirty="0">
                <a:latin typeface="Times New Roman" panose="02020603050405020304" pitchFamily="18" charset="0"/>
                <a:cs typeface="Times New Roman" panose="02020603050405020304" pitchFamily="18" charset="0"/>
              </a:rPr>
              <a:t>The first law enforcement officers to interact with Mr. Yuen were MPs from the base. They detained him, questioned him, and administered a field sobriety test.</a:t>
            </a:r>
          </a:p>
          <a:p>
            <a:pPr marL="0" indent="0">
              <a:buNone/>
            </a:pPr>
            <a:r>
              <a:rPr lang="en-US" sz="2400" dirty="0">
                <a:latin typeface="Times New Roman" panose="02020603050405020304" pitchFamily="18" charset="0"/>
                <a:cs typeface="Times New Roman" panose="02020603050405020304" pitchFamily="18" charset="0"/>
              </a:rPr>
              <a:t>When officers of the HPD arrived, the MPs pointed out Mr. Yuen, who was sitting in his car. The HPD officers questioned Mr. Yuen and noted that he had red, watery eyes, slurred speech, and they smelled alcohol on his breath. The officers administered standard field sobriety tests. Mr. Yuen performed poorly on the tests, including swaying, hopping, using his arms for balance, and at one point stating, “I quit. I quit.” </a:t>
            </a:r>
          </a:p>
          <a:p>
            <a:pPr marL="0" indent="0">
              <a:buNone/>
            </a:pPr>
            <a:r>
              <a:rPr lang="en-US" sz="2400" dirty="0">
                <a:latin typeface="Times New Roman" panose="02020603050405020304" pitchFamily="18" charset="0"/>
                <a:cs typeface="Times New Roman" panose="02020603050405020304" pitchFamily="18" charset="0"/>
              </a:rPr>
              <a:t>Mr. Yuen was arrested for OVUII.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Oval 3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8210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33E0-B768-40ED-8E85-B8C25B923DD4}"/>
              </a:ext>
            </a:extLst>
          </p:cNvPr>
          <p:cNvSpPr>
            <a:spLocks noGrp="1"/>
          </p:cNvSpPr>
          <p:nvPr>
            <p:ph type="title"/>
          </p:nvPr>
        </p:nvSpPr>
        <p:spPr>
          <a:xfrm>
            <a:off x="622300" y="484632"/>
            <a:ext cx="11430000" cy="1013968"/>
          </a:xfrm>
        </p:spPr>
        <p:txBody>
          <a:bodyPr/>
          <a:lstStyle/>
          <a:p>
            <a:r>
              <a:rPr lang="en-US" dirty="0"/>
              <a:t>How the case reached the Supreme Court</a:t>
            </a:r>
          </a:p>
        </p:txBody>
      </p:sp>
      <p:graphicFrame>
        <p:nvGraphicFramePr>
          <p:cNvPr id="5" name="Content Placeholder 2">
            <a:extLst>
              <a:ext uri="{FF2B5EF4-FFF2-40B4-BE49-F238E27FC236}">
                <a16:creationId xmlns:a16="http://schemas.microsoft.com/office/drawing/2014/main" id="{0B840B66-20DB-4419-83E4-05D222E7C829}"/>
              </a:ext>
            </a:extLst>
          </p:cNvPr>
          <p:cNvGraphicFramePr>
            <a:graphicFrameLocks noGrp="1"/>
          </p:cNvGraphicFramePr>
          <p:nvPr>
            <p:ph idx="1"/>
            <p:extLst>
              <p:ext uri="{D42A27DB-BD31-4B8C-83A1-F6EECF244321}">
                <p14:modId xmlns:p14="http://schemas.microsoft.com/office/powerpoint/2010/main" val="3175771321"/>
              </p:ext>
            </p:extLst>
          </p:nvPr>
        </p:nvGraphicFramePr>
        <p:xfrm>
          <a:off x="190500" y="1498600"/>
          <a:ext cx="11861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441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7FA22E9-290D-4E59-AEFA-13A32C6C618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C9D48A00-48E3-4B22-A36F-616F94E3D65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903AEB3F-8BD6-437F-A384-B2E73D93C1D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CD01A9BB-7708-488A-9472-6B0D0305A3B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985FC246-7EDE-4CF0-A9D9-8A4289D71CD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0495B74D-10AD-4E6D-8A31-48CEE9F84EB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97C52-7A9A-4C07-8AC4-927E1BE4D822}"/>
              </a:ext>
            </a:extLst>
          </p:cNvPr>
          <p:cNvSpPr>
            <a:spLocks noGrp="1"/>
          </p:cNvSpPr>
          <p:nvPr>
            <p:ph type="title"/>
          </p:nvPr>
        </p:nvSpPr>
        <p:spPr>
          <a:xfrm>
            <a:off x="1069848" y="4846002"/>
            <a:ext cx="10058400" cy="1522993"/>
          </a:xfrm>
        </p:spPr>
        <p:txBody>
          <a:bodyPr>
            <a:normAutofit/>
          </a:bodyPr>
          <a:lstStyle/>
          <a:p>
            <a:r>
              <a:rPr lang="en-US" sz="6000" dirty="0"/>
              <a:t>Evidentiary issues</a:t>
            </a:r>
          </a:p>
        </p:txBody>
      </p:sp>
      <p:grpSp>
        <p:nvGrpSpPr>
          <p:cNvPr id="18" name="Group 17">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0" name="Oval 19">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graphicFrame>
        <p:nvGraphicFramePr>
          <p:cNvPr id="5" name="Content Placeholder 2">
            <a:extLst>
              <a:ext uri="{FF2B5EF4-FFF2-40B4-BE49-F238E27FC236}">
                <a16:creationId xmlns:a16="http://schemas.microsoft.com/office/drawing/2014/main" id="{7514B59A-1660-4953-80C7-6CD96B5ED42E}"/>
              </a:ext>
            </a:extLst>
          </p:cNvPr>
          <p:cNvGraphicFramePr>
            <a:graphicFrameLocks noGrp="1"/>
          </p:cNvGraphicFramePr>
          <p:nvPr>
            <p:ph idx="1"/>
            <p:extLst>
              <p:ext uri="{D42A27DB-BD31-4B8C-83A1-F6EECF244321}">
                <p14:modId xmlns:p14="http://schemas.microsoft.com/office/powerpoint/2010/main" val="1092232602"/>
              </p:ext>
            </p:extLst>
          </p:nvPr>
        </p:nvGraphicFramePr>
        <p:xfrm>
          <a:off x="643466" y="633637"/>
          <a:ext cx="10905066" cy="32948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8017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5451659-2CE8-4609-816F-55B16CFD234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B21F329-1C3F-42A7-A48C-2C8C5BEC6E1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1804E0AB-E7EE-42AE-9C5A-1518F46474C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F03DF679-70AC-4C59-9B09-3BBC910DF24F}"/>
              </a:ext>
            </a:extLst>
          </p:cNvPr>
          <p:cNvSpPr>
            <a:spLocks noGrp="1"/>
          </p:cNvSpPr>
          <p:nvPr>
            <p:ph type="title"/>
          </p:nvPr>
        </p:nvSpPr>
        <p:spPr>
          <a:xfrm>
            <a:off x="1364776" y="2376862"/>
            <a:ext cx="3010024" cy="2104273"/>
          </a:xfrm>
          <a:noFill/>
        </p:spPr>
        <p:txBody>
          <a:bodyPr>
            <a:normAutofit fontScale="90000"/>
          </a:bodyPr>
          <a:lstStyle/>
          <a:p>
            <a:pPr algn="ctr"/>
            <a:r>
              <a:rPr lang="en-US" sz="4000" dirty="0">
                <a:solidFill>
                  <a:schemeClr val="bg1"/>
                </a:solidFill>
              </a:rPr>
              <a:t>Why are evidence rules important?</a:t>
            </a:r>
          </a:p>
        </p:txBody>
      </p:sp>
      <p:sp>
        <p:nvSpPr>
          <p:cNvPr id="14"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6A5CB0B-ABE9-4A73-B3DB-102AE3C64C2B}"/>
              </a:ext>
            </a:extLst>
          </p:cNvPr>
          <p:cNvSpPr>
            <a:spLocks noGrp="1"/>
          </p:cNvSpPr>
          <p:nvPr>
            <p:ph idx="1"/>
          </p:nvPr>
        </p:nvSpPr>
        <p:spPr>
          <a:xfrm>
            <a:off x="5617886" y="266700"/>
            <a:ext cx="6490382" cy="6477000"/>
          </a:xfrm>
        </p:spPr>
        <p:txBody>
          <a:bodyPr anchor="ctr">
            <a:normAutofit lnSpcReduction="10000"/>
          </a:bodyPr>
          <a:lstStyle/>
          <a:p>
            <a:pPr marL="0" indent="0">
              <a:buNone/>
            </a:pPr>
            <a:r>
              <a:rPr lang="en-US" sz="2800" dirty="0">
                <a:latin typeface="Times New Roman" panose="02020603050405020304" pitchFamily="18" charset="0"/>
                <a:cs typeface="Times New Roman" panose="02020603050405020304" pitchFamily="18" charset="0"/>
              </a:rPr>
              <a:t>T</a:t>
            </a:r>
            <a:r>
              <a:rPr lang="en-US" sz="2800" b="0" i="0" dirty="0">
                <a:effectLst/>
                <a:latin typeface="Times New Roman" panose="02020603050405020304" pitchFamily="18" charset="0"/>
                <a:cs typeface="Times New Roman" panose="02020603050405020304" pitchFamily="18" charset="0"/>
              </a:rPr>
              <a:t>he United States </a:t>
            </a:r>
            <a:r>
              <a:rPr lang="en-US" sz="2800" dirty="0">
                <a:latin typeface="Times New Roman" panose="02020603050405020304" pitchFamily="18" charset="0"/>
                <a:cs typeface="Times New Roman" panose="02020603050405020304" pitchFamily="18" charset="0"/>
              </a:rPr>
              <a:t>and Hawai'i</a:t>
            </a:r>
            <a:r>
              <a:rPr lang="en-US" sz="2800" b="0" i="0" dirty="0">
                <a:effectLst/>
                <a:latin typeface="Times New Roman" panose="02020603050405020304" pitchFamily="18" charset="0"/>
                <a:cs typeface="Times New Roman" panose="02020603050405020304" pitchFamily="18" charset="0"/>
              </a:rPr>
              <a:t> Constitutions both guarantee the right to be free from “unreasonable searches and seizures” unless there is “probable cause” to believe that a crime has been committed. Evidence resulting from a search or seizure without probable cause </a:t>
            </a:r>
            <a:r>
              <a:rPr lang="en-US" sz="2800" dirty="0">
                <a:latin typeface="Times New Roman" panose="02020603050405020304" pitchFamily="18" charset="0"/>
                <a:cs typeface="Times New Roman" panose="02020603050405020304" pitchFamily="18" charset="0"/>
              </a:rPr>
              <a:t>may be excluded at trial.</a:t>
            </a:r>
            <a:r>
              <a:rPr lang="en-US" sz="2800" b="0" i="0" dirty="0">
                <a:effectLst/>
                <a:latin typeface="Times New Roman" panose="02020603050405020304" pitchFamily="18" charset="0"/>
                <a:cs typeface="Times New Roman" panose="02020603050405020304" pitchFamily="18" charset="0"/>
              </a:rPr>
              <a:t> </a:t>
            </a:r>
          </a:p>
          <a:p>
            <a:r>
              <a:rPr lang="en-US" sz="2800" i="1" dirty="0">
                <a:latin typeface="Times New Roman" panose="02020603050405020304" pitchFamily="18" charset="0"/>
                <a:cs typeface="Times New Roman" panose="02020603050405020304" pitchFamily="18" charset="0"/>
              </a:rPr>
              <a:t>If wrongly gathered evidence leads to more evidence, then all the evidence is excluded. This is called “Fruit of the Poison Tree.”</a:t>
            </a:r>
            <a:r>
              <a:rPr lang="en-US" sz="2800" b="0" i="1" dirty="0">
                <a:effectLst/>
                <a:latin typeface="Times New Roman" panose="02020603050405020304" pitchFamily="18" charset="0"/>
                <a:cs typeface="Times New Roman" panose="02020603050405020304" pitchFamily="18" charset="0"/>
              </a:rPr>
              <a:t> </a:t>
            </a:r>
          </a:p>
          <a:p>
            <a:endParaRPr lang="en-US" sz="2400" b="0" dirty="0">
              <a:effectLst/>
              <a:latin typeface="Times New Roman" panose="02020603050405020304" pitchFamily="18" charset="0"/>
              <a:cs typeface="Times New Roman" panose="02020603050405020304" pitchFamily="18" charset="0"/>
            </a:endParaRPr>
          </a:p>
          <a:p>
            <a:pPr marL="0" indent="0">
              <a:buNone/>
            </a:pPr>
            <a:r>
              <a:rPr lang="en-US" sz="2800" b="1" dirty="0">
                <a:latin typeface="Times New Roman" panose="02020603050405020304" pitchFamily="18" charset="0"/>
                <a:cs typeface="Times New Roman" panose="02020603050405020304" pitchFamily="18" charset="0"/>
              </a:rPr>
              <a:t>This rule is intended to ensure that law enforcement officers and the State follow all the appropriate rules and procedures so that innocent people are not unfairly prosecuted or jailed. </a:t>
            </a:r>
          </a:p>
        </p:txBody>
      </p:sp>
    </p:spTree>
    <p:extLst>
      <p:ext uri="{BB962C8B-B14F-4D97-AF65-F5344CB8AC3E}">
        <p14:creationId xmlns:p14="http://schemas.microsoft.com/office/powerpoint/2010/main" val="77469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0DB488B-36AA-4B4B-B254-AE3F67D45E3E}"/>
              </a:ext>
            </a:extLst>
          </p:cNvPr>
          <p:cNvSpPr>
            <a:spLocks noGrp="1"/>
          </p:cNvSpPr>
          <p:nvPr>
            <p:ph type="title"/>
          </p:nvPr>
        </p:nvSpPr>
        <p:spPr>
          <a:xfrm>
            <a:off x="1069848" y="484632"/>
            <a:ext cx="10058400" cy="1609344"/>
          </a:xfrm>
        </p:spPr>
        <p:txBody>
          <a:bodyPr>
            <a:normAutofit/>
          </a:bodyPr>
          <a:lstStyle/>
          <a:p>
            <a:r>
              <a:rPr lang="en-US" dirty="0"/>
              <a:t>Introduction</a:t>
            </a:r>
          </a:p>
        </p:txBody>
      </p:sp>
      <p:sp>
        <p:nvSpPr>
          <p:cNvPr id="3" name="Content Placeholder 2">
            <a:extLst>
              <a:ext uri="{FF2B5EF4-FFF2-40B4-BE49-F238E27FC236}">
                <a16:creationId xmlns:a16="http://schemas.microsoft.com/office/drawing/2014/main" id="{476F356D-E22B-46FF-A07B-953481E65D79}"/>
              </a:ext>
            </a:extLst>
          </p:cNvPr>
          <p:cNvSpPr>
            <a:spLocks noGrp="1"/>
          </p:cNvSpPr>
          <p:nvPr>
            <p:ph idx="1"/>
          </p:nvPr>
        </p:nvSpPr>
        <p:spPr>
          <a:xfrm>
            <a:off x="333075" y="2250852"/>
            <a:ext cx="11731546" cy="4436030"/>
          </a:xfrm>
        </p:spPr>
        <p:txBody>
          <a:bodyPr>
            <a:normAutofit fontScale="92500" lnSpcReduction="20000"/>
          </a:bodyPr>
          <a:lstStyle/>
          <a:p>
            <a:pPr marL="548640" lvl="2" indent="0">
              <a:buNone/>
            </a:pPr>
            <a:r>
              <a:rPr lang="en-US" sz="3900" b="1" dirty="0"/>
              <a:t>This case is about why some evidence can or cannot be used in a criminal trial.</a:t>
            </a:r>
          </a:p>
          <a:p>
            <a:pPr marL="0" indent="0">
              <a:buNone/>
            </a:pPr>
            <a:r>
              <a:rPr lang="en-US" sz="2600" dirty="0"/>
              <a:t>It involves important constitutional issues about the rights of the accused and the limits on the military’s role in civilian law enforcement. </a:t>
            </a:r>
          </a:p>
          <a:p>
            <a:pPr marL="0" indent="0">
              <a:buNone/>
            </a:pPr>
            <a:endParaRPr lang="en-US" sz="500" dirty="0"/>
          </a:p>
          <a:p>
            <a:pPr marL="0" indent="0" algn="ctr">
              <a:buNone/>
            </a:pPr>
            <a:r>
              <a:rPr lang="en-US" sz="3000" b="1" dirty="0"/>
              <a:t>THE INCIDENT </a:t>
            </a:r>
          </a:p>
          <a:p>
            <a:pPr marL="0" indent="0">
              <a:spcBef>
                <a:spcPts val="600"/>
              </a:spcBef>
              <a:buNone/>
            </a:pPr>
            <a:r>
              <a:rPr lang="en-US" sz="2400" dirty="0"/>
              <a:t>On October 25, 2018, a minor car accident took place outside Hickam Airforce Base. One of the people involved was Charles Tung Min Yuen. Airforce military police (MPs) were the first to arrive on the scene. When officers of the Honolulu Police Department (HPD) arrived, the MPs pointed out Mr. Yuen. The HPD officers determined that Mr. Yuen was intoxicated and arrested him on suspicion of Operating a Vehicle Under the Influence of an Intoxicant (OVUII). </a:t>
            </a:r>
          </a:p>
          <a:p>
            <a:pPr marL="0" indent="0">
              <a:spcBef>
                <a:spcPts val="600"/>
              </a:spcBef>
              <a:buNone/>
            </a:pPr>
            <a:r>
              <a:rPr lang="en-US" sz="2400" dirty="0"/>
              <a:t>The District Court found Mr. Yuen guilty, and the Intermediate Court of Appeals upheld Mr. Yuen’s conviction. </a:t>
            </a:r>
            <a:endParaRPr lang="en-US"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9421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1DE399DA-A988-3B7E-FC94-B4AD0C17FC47}"/>
              </a:ext>
            </a:extLst>
          </p:cNvPr>
          <p:cNvSpPr>
            <a:spLocks noGrp="1"/>
          </p:cNvSpPr>
          <p:nvPr>
            <p:ph type="title"/>
          </p:nvPr>
        </p:nvSpPr>
        <p:spPr>
          <a:xfrm>
            <a:off x="1063753" y="643466"/>
            <a:ext cx="3266027" cy="4287763"/>
          </a:xfrm>
        </p:spPr>
        <p:txBody>
          <a:bodyPr>
            <a:normAutofit/>
          </a:bodyPr>
          <a:lstStyle/>
          <a:p>
            <a:pPr algn="r"/>
            <a:r>
              <a:rPr lang="en-US" sz="6000" dirty="0">
                <a:solidFill>
                  <a:srgbClr val="FFFFFF"/>
                </a:solidFill>
              </a:rPr>
              <a:t>Posse Comitatus Act </a:t>
            </a:r>
          </a:p>
        </p:txBody>
      </p:sp>
      <p:sp>
        <p:nvSpPr>
          <p:cNvPr id="3" name="Content Placeholder 2">
            <a:extLst>
              <a:ext uri="{FF2B5EF4-FFF2-40B4-BE49-F238E27FC236}">
                <a16:creationId xmlns:a16="http://schemas.microsoft.com/office/drawing/2014/main" id="{24B7A84F-D2B7-08E8-6F2A-78F1101303D6}"/>
              </a:ext>
            </a:extLst>
          </p:cNvPr>
          <p:cNvSpPr>
            <a:spLocks noGrp="1"/>
          </p:cNvSpPr>
          <p:nvPr>
            <p:ph idx="1"/>
          </p:nvPr>
        </p:nvSpPr>
        <p:spPr>
          <a:xfrm>
            <a:off x="5053779" y="171119"/>
            <a:ext cx="6805145" cy="6343981"/>
          </a:xfrm>
        </p:spPr>
        <p:txBody>
          <a:bodyPr anchor="ctr">
            <a:normAutofit lnSpcReduction="10000"/>
          </a:bodyPr>
          <a:lstStyle/>
          <a:p>
            <a:pPr marL="0" indent="0">
              <a:buNone/>
            </a:pPr>
            <a:r>
              <a:rPr lang="en-US" sz="2800" b="0" i="0" dirty="0">
                <a:effectLst/>
                <a:highlight>
                  <a:srgbClr val="FFFFFF"/>
                </a:highlight>
                <a:latin typeface="Times New Roman" panose="02020603050405020304" pitchFamily="18" charset="0"/>
                <a:cs typeface="Times New Roman" panose="02020603050405020304" pitchFamily="18" charset="0"/>
              </a:rPr>
              <a:t>The Act prevents the use of the military “as a posse comitatus or otherwise to execute the laws” unless “expressly authorized by the Constitution or an Act of Congress.” </a:t>
            </a:r>
          </a:p>
          <a:p>
            <a:pPr marL="0" indent="0">
              <a:buNone/>
            </a:pPr>
            <a:r>
              <a:rPr lang="en-US" sz="2800" dirty="0">
                <a:latin typeface="Times New Roman" panose="02020603050405020304" pitchFamily="18" charset="0"/>
                <a:cs typeface="Times New Roman" panose="02020603050405020304" pitchFamily="18" charset="0"/>
              </a:rPr>
              <a:t>The Act, originally passed in 1878, was a response to the military occupation of the former Confederate States during the Reconstruction period after the Civil War. The period following removal of federal troops saw the suppression of African-American political participation and the establishment of Jim Crow laws in the South. </a:t>
            </a:r>
          </a:p>
          <a:p>
            <a:pPr marL="0" indent="0">
              <a:buNone/>
            </a:pPr>
            <a:r>
              <a:rPr lang="en-US" sz="2800" b="1" dirty="0">
                <a:latin typeface="Times New Roman" panose="02020603050405020304" pitchFamily="18" charset="0"/>
                <a:cs typeface="Times New Roman" panose="02020603050405020304" pitchFamily="18" charset="0"/>
              </a:rPr>
              <a:t>Despite its problematic origins, the Act reflects a widely held belief that the military should not play a part in civilian law enforcement. </a:t>
            </a:r>
          </a:p>
        </p:txBody>
      </p:sp>
      <p:sp>
        <p:nvSpPr>
          <p:cNvPr id="29" name="Oval 28">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7347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0897236-3C94-E283-E322-82C4908259BD}"/>
              </a:ext>
            </a:extLst>
          </p:cNvPr>
          <p:cNvSpPr>
            <a:spLocks noGrp="1"/>
          </p:cNvSpPr>
          <p:nvPr>
            <p:ph type="title"/>
          </p:nvPr>
        </p:nvSpPr>
        <p:spPr>
          <a:xfrm>
            <a:off x="1069848" y="484632"/>
            <a:ext cx="10058400" cy="1609344"/>
          </a:xfrm>
        </p:spPr>
        <p:txBody>
          <a:bodyPr>
            <a:normAutofit/>
          </a:bodyPr>
          <a:lstStyle/>
          <a:p>
            <a:r>
              <a:rPr lang="en-US" u="sng" dirty="0"/>
              <a:t>State v. </a:t>
            </a:r>
            <a:r>
              <a:rPr lang="en-US" u="sng" dirty="0" err="1"/>
              <a:t>Pattioay</a:t>
            </a:r>
            <a:endParaRPr lang="en-US" u="sng" dirty="0"/>
          </a:p>
        </p:txBody>
      </p:sp>
      <p:sp>
        <p:nvSpPr>
          <p:cNvPr id="3" name="Content Placeholder 2">
            <a:extLst>
              <a:ext uri="{FF2B5EF4-FFF2-40B4-BE49-F238E27FC236}">
                <a16:creationId xmlns:a16="http://schemas.microsoft.com/office/drawing/2014/main" id="{425F12C9-DAF1-FB1C-9785-3569575351DE}"/>
              </a:ext>
            </a:extLst>
          </p:cNvPr>
          <p:cNvSpPr>
            <a:spLocks noGrp="1"/>
          </p:cNvSpPr>
          <p:nvPr>
            <p:ph idx="1"/>
          </p:nvPr>
        </p:nvSpPr>
        <p:spPr>
          <a:xfrm>
            <a:off x="1069848" y="2320412"/>
            <a:ext cx="10058400" cy="4203218"/>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In </a:t>
            </a:r>
            <a:r>
              <a:rPr lang="en-US" sz="2400" u="sng" dirty="0" err="1">
                <a:latin typeface="Times New Roman" panose="02020603050405020304" pitchFamily="18" charset="0"/>
                <a:cs typeface="Times New Roman" panose="02020603050405020304" pitchFamily="18" charset="0"/>
              </a:rPr>
              <a:t>Pattioay</a:t>
            </a:r>
            <a:r>
              <a:rPr lang="en-US" sz="2400" dirty="0">
                <a:latin typeface="Times New Roman" panose="02020603050405020304" pitchFamily="18" charset="0"/>
                <a:cs typeface="Times New Roman" panose="02020603050405020304" pitchFamily="18" charset="0"/>
              </a:rPr>
              <a:t>, military and civilian law enforcement collaborated on a narcotics investigation. </a:t>
            </a:r>
          </a:p>
          <a:p>
            <a:pPr marL="0" indent="0">
              <a:buNone/>
            </a:pPr>
            <a:r>
              <a:rPr lang="en-US" sz="2400" dirty="0">
                <a:latin typeface="Times New Roman" panose="02020603050405020304" pitchFamily="18" charset="0"/>
                <a:cs typeface="Times New Roman" panose="02020603050405020304" pitchFamily="18" charset="0"/>
              </a:rPr>
              <a:t>The Hawai'i Supreme Court held, “Where the target of a military investigation is a civilian and there is no verified connection to military personnel, the PCA prohibits military participation in activities designed to execute civilian laws.”</a:t>
            </a:r>
          </a:p>
          <a:p>
            <a:pPr marL="0" indent="0">
              <a:buNone/>
            </a:pPr>
            <a:r>
              <a:rPr lang="en-US" sz="2400" dirty="0">
                <a:latin typeface="Times New Roman" panose="02020603050405020304" pitchFamily="18" charset="0"/>
                <a:cs typeface="Times New Roman" panose="02020603050405020304" pitchFamily="18" charset="0"/>
              </a:rPr>
              <a:t>The Court ruled that the evidence gathered in violation of the Posse Comitatus Act should be excluded. </a:t>
            </a:r>
          </a:p>
          <a:p>
            <a:pPr marL="0" indent="0">
              <a:buNone/>
            </a:pPr>
            <a:r>
              <a:rPr lang="en-US" sz="2400" dirty="0">
                <a:latin typeface="Times New Roman" panose="02020603050405020304" pitchFamily="18" charset="0"/>
                <a:cs typeface="Times New Roman" panose="02020603050405020304" pitchFamily="18" charset="0"/>
              </a:rPr>
              <a:t>“We hold that it is imperative in this case to suppress the evidence obtained in violation of the PCA because to ignore the violation and allow the evidence to be admitted would be to justify the illegality and condone the receipt and use of tainted evidence in the courts of this state.”</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154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2" name="Group 31">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22" name="Oval 2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F13D9E1A-24C7-59D7-462C-DA127EA7FB98}"/>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Ineffective counsel</a:t>
            </a:r>
          </a:p>
        </p:txBody>
      </p:sp>
      <p:sp>
        <p:nvSpPr>
          <p:cNvPr id="34" name="Rectangle 3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DB29158-4B6F-0D12-12BD-9DB5E1F2E63C}"/>
              </a:ext>
            </a:extLst>
          </p:cNvPr>
          <p:cNvSpPr>
            <a:spLocks noGrp="1"/>
          </p:cNvSpPr>
          <p:nvPr>
            <p:ph idx="1"/>
          </p:nvPr>
        </p:nvSpPr>
        <p:spPr>
          <a:xfrm>
            <a:off x="5371418" y="146956"/>
            <a:ext cx="6820581" cy="6711043"/>
          </a:xfrm>
        </p:spPr>
        <p:txBody>
          <a:bodyPr anchor="ctr">
            <a:normAutofit lnSpcReduction="10000"/>
          </a:bodyPr>
          <a:lstStyle/>
          <a:p>
            <a:pPr marL="0" indent="0">
              <a:buNone/>
            </a:pPr>
            <a:r>
              <a:rPr lang="en-US" sz="2400" dirty="0">
                <a:latin typeface="Times New Roman" panose="02020603050405020304" pitchFamily="18" charset="0"/>
                <a:cs typeface="Times New Roman" panose="02020603050405020304" pitchFamily="18" charset="0"/>
              </a:rPr>
              <a:t>To overturn his verdict, Mr. Yuen wants the court to suppress all the evidence resulting from the violation of the Posse Comitatus Act. However, in many cases, if you do not move to exclude evidence at trial, the issue is waived (it is too late to complain about it later). So, Mr. Yuen wants to prove that his trial counsel made important mistakes.</a:t>
            </a:r>
          </a:p>
          <a:p>
            <a:r>
              <a:rPr lang="en-US" sz="2400" b="1" dirty="0">
                <a:latin typeface="Times New Roman" panose="02020603050405020304" pitchFamily="18" charset="0"/>
                <a:cs typeface="Times New Roman" panose="02020603050405020304" pitchFamily="18" charset="0"/>
              </a:rPr>
              <a:t>Trial Counsel seemed to believe the incident happened on military property</a:t>
            </a:r>
          </a:p>
          <a:p>
            <a:r>
              <a:rPr lang="en-US" sz="2400" b="1" dirty="0">
                <a:latin typeface="Times New Roman" panose="02020603050405020304" pitchFamily="18" charset="0"/>
                <a:cs typeface="Times New Roman" panose="02020603050405020304" pitchFamily="18" charset="0"/>
              </a:rPr>
              <a:t>Trial Counsel did not move to exclude testimony from the HPD officers because they collaborated with the MPs in violation of the Posse Comitatus Act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“To demonstrate that trial counsel is constitutionally ineffective, a defendant must demonstrate 1) that there were specific errors or omissions reflecting counsel’s lack of skill, judgment, or diligence; and 2) that such errors or omissions resulted in either the withdrawal or substantial impairment of a potentially meritorious defense.” </a:t>
            </a:r>
          </a:p>
          <a:p>
            <a:pPr marL="0" indent="0">
              <a:buNone/>
            </a:pPr>
            <a:r>
              <a:rPr lang="en-US" dirty="0">
                <a:latin typeface="Times New Roman" panose="02020603050405020304" pitchFamily="18" charset="0"/>
                <a:cs typeface="Times New Roman" panose="02020603050405020304" pitchFamily="18" charset="0"/>
              </a:rPr>
              <a:t>-</a:t>
            </a:r>
            <a:r>
              <a:rPr lang="en-US" u="sng" dirty="0" err="1">
                <a:latin typeface="Times New Roman" panose="02020603050405020304" pitchFamily="18" charset="0"/>
                <a:cs typeface="Times New Roman" panose="02020603050405020304" pitchFamily="18" charset="0"/>
              </a:rPr>
              <a:t>Grindling</a:t>
            </a:r>
            <a:r>
              <a:rPr lang="en-US" u="sng" dirty="0">
                <a:latin typeface="Times New Roman" panose="02020603050405020304" pitchFamily="18" charset="0"/>
                <a:cs typeface="Times New Roman" panose="02020603050405020304" pitchFamily="18" charset="0"/>
              </a:rPr>
              <a:t> v. State</a:t>
            </a:r>
          </a:p>
        </p:txBody>
      </p:sp>
    </p:spTree>
    <p:extLst>
      <p:ext uri="{BB962C8B-B14F-4D97-AF65-F5344CB8AC3E}">
        <p14:creationId xmlns:p14="http://schemas.microsoft.com/office/powerpoint/2010/main" val="30057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CDDC2124-6B2F-4455-9F9C-BAE390A9E431}"/>
              </a:ext>
            </a:extLst>
          </p:cNvPr>
          <p:cNvSpPr>
            <a:spLocks noGrp="1"/>
          </p:cNvSpPr>
          <p:nvPr>
            <p:ph type="title"/>
          </p:nvPr>
        </p:nvSpPr>
        <p:spPr>
          <a:xfrm>
            <a:off x="362269" y="643466"/>
            <a:ext cx="3967511" cy="2260155"/>
          </a:xfrm>
        </p:spPr>
        <p:txBody>
          <a:bodyPr>
            <a:normAutofit/>
          </a:bodyPr>
          <a:lstStyle/>
          <a:p>
            <a:pPr algn="r"/>
            <a:r>
              <a:rPr lang="en-US" sz="6000" dirty="0">
                <a:solidFill>
                  <a:schemeClr val="tx1"/>
                </a:solidFill>
              </a:rPr>
              <a:t>standard of review</a:t>
            </a:r>
          </a:p>
        </p:txBody>
      </p:sp>
      <p:sp>
        <p:nvSpPr>
          <p:cNvPr id="3" name="Content Placeholder 2">
            <a:extLst>
              <a:ext uri="{FF2B5EF4-FFF2-40B4-BE49-F238E27FC236}">
                <a16:creationId xmlns:a16="http://schemas.microsoft.com/office/drawing/2014/main" id="{400155FC-AB8A-4837-8D9A-6BCE606D001A}"/>
              </a:ext>
            </a:extLst>
          </p:cNvPr>
          <p:cNvSpPr>
            <a:spLocks noGrp="1"/>
          </p:cNvSpPr>
          <p:nvPr>
            <p:ph idx="1"/>
          </p:nvPr>
        </p:nvSpPr>
        <p:spPr>
          <a:xfrm>
            <a:off x="5053780" y="1"/>
            <a:ext cx="7134876" cy="6513094"/>
          </a:xfrm>
        </p:spPr>
        <p:txBody>
          <a:bodyPr anchor="ctr">
            <a:normAutofit/>
          </a:bodyPr>
          <a:lstStyle/>
          <a:p>
            <a:pPr marL="0" indent="0">
              <a:buNone/>
            </a:pPr>
            <a:r>
              <a:rPr lang="en-US" sz="3000" b="1" i="0" dirty="0">
                <a:effectLst/>
                <a:latin typeface="Times New Roman" panose="02020603050405020304" pitchFamily="18" charset="0"/>
                <a:cs typeface="Times New Roman" panose="02020603050405020304" pitchFamily="18" charset="0"/>
              </a:rPr>
              <a:t>The standard of review is the amount of deference given by one court in reviewing the decision by a lower court. </a:t>
            </a:r>
          </a:p>
          <a:p>
            <a:pPr marL="0" indent="0">
              <a:buNone/>
            </a:pPr>
            <a:endParaRPr lang="en-US" sz="17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A court’s conclusions of law regarding a petition for post-conviction relief are reviewed de novo. </a:t>
            </a:r>
          </a:p>
          <a:p>
            <a:r>
              <a:rPr lang="en-US" sz="2200" dirty="0">
                <a:latin typeface="Times New Roman" panose="02020603050405020304" pitchFamily="18" charset="0"/>
                <a:cs typeface="Times New Roman" panose="02020603050405020304" pitchFamily="18" charset="0"/>
              </a:rPr>
              <a:t>This means that the Supreme Court will decide the case based on the Court’s own understanding of the law,  without giving deference to decision by the district court or the ICA. </a:t>
            </a:r>
          </a:p>
          <a:p>
            <a:pPr marL="0" indent="0">
              <a:buNone/>
            </a:pPr>
            <a:r>
              <a:rPr lang="en-US" sz="2800" dirty="0">
                <a:latin typeface="Times New Roman" panose="02020603050405020304" pitchFamily="18" charset="0"/>
                <a:cs typeface="Times New Roman" panose="02020603050405020304" pitchFamily="18" charset="0"/>
              </a:rPr>
              <a:t>A court’s findings of fact in connection with a petition for post-conviction relief are reviewable under the clearly erroneous standard.</a:t>
            </a:r>
          </a:p>
          <a:p>
            <a:r>
              <a:rPr lang="en-US" sz="2200" dirty="0">
                <a:latin typeface="Times New Roman" panose="02020603050405020304" pitchFamily="18" charset="0"/>
                <a:cs typeface="Times New Roman" panose="02020603050405020304" pitchFamily="18" charset="0"/>
              </a:rPr>
              <a:t>This means that, even if the Supreme Court disagrees with the lower court’s decision on an issue, the decision will stand unless it is obviously wrong. </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0249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969976-DE8F-4ECA-BEC0-8500E33A063B}"/>
              </a:ext>
            </a:extLst>
          </p:cNvPr>
          <p:cNvSpPr>
            <a:spLocks noGrp="1"/>
          </p:cNvSpPr>
          <p:nvPr>
            <p:ph type="title"/>
          </p:nvPr>
        </p:nvSpPr>
        <p:spPr>
          <a:xfrm>
            <a:off x="1069848" y="484632"/>
            <a:ext cx="10058400" cy="1609344"/>
          </a:xfrm>
        </p:spPr>
        <p:txBody>
          <a:bodyPr>
            <a:normAutofit/>
          </a:bodyPr>
          <a:lstStyle/>
          <a:p>
            <a:pPr algn="ctr"/>
            <a:r>
              <a:rPr lang="en-US" dirty="0"/>
              <a:t>Mr. Yuen’s Argument</a:t>
            </a:r>
          </a:p>
        </p:txBody>
      </p:sp>
      <p:sp>
        <p:nvSpPr>
          <p:cNvPr id="3" name="Content Placeholder 2">
            <a:extLst>
              <a:ext uri="{FF2B5EF4-FFF2-40B4-BE49-F238E27FC236}">
                <a16:creationId xmlns:a16="http://schemas.microsoft.com/office/drawing/2014/main" id="{2DE58375-F83E-434F-B3B3-95B95E117E12}"/>
              </a:ext>
            </a:extLst>
          </p:cNvPr>
          <p:cNvSpPr>
            <a:spLocks noGrp="1"/>
          </p:cNvSpPr>
          <p:nvPr>
            <p:ph idx="1"/>
          </p:nvPr>
        </p:nvSpPr>
        <p:spPr>
          <a:xfrm>
            <a:off x="1069848" y="2320412"/>
            <a:ext cx="10058400" cy="3851787"/>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Mr. Yuen contends that the involvement of the MPs when they detained him, questioned him, and administered a field sobriety test, violated the Posse Comitatus Act. </a:t>
            </a:r>
          </a:p>
          <a:p>
            <a:pPr marL="0" indent="0">
              <a:buNone/>
            </a:pPr>
            <a:r>
              <a:rPr lang="en-US" sz="2400" dirty="0">
                <a:latin typeface="Times New Roman" panose="02020603050405020304" pitchFamily="18" charset="0"/>
                <a:cs typeface="Times New Roman" panose="02020603050405020304" pitchFamily="18" charset="0"/>
              </a:rPr>
              <a:t>Mr. Yuen argues that all evidence stemming from the MPs involvement, including the subsequent investigation by HPD is Fruit of the Poisonous Tree and should have been excluded as well. </a:t>
            </a:r>
          </a:p>
          <a:p>
            <a:pPr marL="0" indent="0">
              <a:buNone/>
            </a:pPr>
            <a:r>
              <a:rPr lang="en-US" sz="2400" dirty="0">
                <a:latin typeface="Times New Roman" panose="02020603050405020304" pitchFamily="18" charset="0"/>
                <a:cs typeface="Times New Roman" panose="02020603050405020304" pitchFamily="18" charset="0"/>
              </a:rPr>
              <a:t>Mr. Yuen argues that the failure of his trial counsel to raise these issues at trial shows that he received ineffective assistance of counsel. </a:t>
            </a:r>
          </a:p>
          <a:p>
            <a:pPr marL="0" indent="0">
              <a:buNone/>
            </a:pPr>
            <a:r>
              <a:rPr lang="en-US" sz="2400" dirty="0">
                <a:latin typeface="Times New Roman" panose="02020603050405020304" pitchFamily="18" charset="0"/>
                <a:cs typeface="Times New Roman" panose="02020603050405020304" pitchFamily="18" charset="0"/>
              </a:rPr>
              <a:t>For these reasons, his conviction should be overturned.   </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3110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A57387C-08E7-47E5-BE42-909775F16768}"/>
              </a:ext>
            </a:extLst>
          </p:cNvPr>
          <p:cNvSpPr>
            <a:spLocks noGrp="1"/>
          </p:cNvSpPr>
          <p:nvPr>
            <p:ph type="title"/>
          </p:nvPr>
        </p:nvSpPr>
        <p:spPr>
          <a:xfrm>
            <a:off x="1069848" y="484632"/>
            <a:ext cx="10058400" cy="1609344"/>
          </a:xfrm>
        </p:spPr>
        <p:txBody>
          <a:bodyPr>
            <a:normAutofit/>
          </a:bodyPr>
          <a:lstStyle/>
          <a:p>
            <a:pPr algn="ctr"/>
            <a:r>
              <a:rPr lang="en-US" dirty="0"/>
              <a:t>State’s Argument</a:t>
            </a:r>
          </a:p>
        </p:txBody>
      </p:sp>
      <p:sp>
        <p:nvSpPr>
          <p:cNvPr id="3" name="Content Placeholder 2">
            <a:extLst>
              <a:ext uri="{FF2B5EF4-FFF2-40B4-BE49-F238E27FC236}">
                <a16:creationId xmlns:a16="http://schemas.microsoft.com/office/drawing/2014/main" id="{7F47EA86-A974-455E-AFC3-DE7F43428032}"/>
              </a:ext>
            </a:extLst>
          </p:cNvPr>
          <p:cNvSpPr>
            <a:spLocks noGrp="1"/>
          </p:cNvSpPr>
          <p:nvPr>
            <p:ph idx="1"/>
          </p:nvPr>
        </p:nvSpPr>
        <p:spPr>
          <a:xfrm>
            <a:off x="984504" y="2250852"/>
            <a:ext cx="10845226" cy="4406838"/>
          </a:xfrm>
        </p:spPr>
        <p:txBody>
          <a:bodyPr>
            <a:normAutofit/>
          </a:bodyPr>
          <a:lstStyle/>
          <a:p>
            <a:pPr marL="0" marR="0" indent="0">
              <a:spcBef>
                <a:spcPts val="600"/>
              </a:spcBef>
              <a:spcAft>
                <a:spcPts val="120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State contends that the MPs were only taking reasonable measures in response to an incident right outside the entrance to the base.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600"/>
              </a:spcBef>
              <a:spcAft>
                <a:spcPts val="120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The State argues that, 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ven if the MPs did get involved, the HPD conducted their own independent investigation. Furthermore, no evidence or testimony from the MPs was introduced at trial. So, to the extent that any technical rules were violated, Mr. Yuen suffered no harm.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600"/>
              </a:spcBef>
              <a:spcAft>
                <a:spcPts val="120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S</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ince there was no valid claim that the evidence should have been excluded, Mr. Yuen’s trial counsel was not ineffective for not raising the issue. </a:t>
            </a:r>
          </a:p>
          <a:p>
            <a:pPr marL="0" marR="0" indent="0">
              <a:spcBef>
                <a:spcPts val="600"/>
              </a:spcBef>
              <a:spcAft>
                <a:spcPts val="120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Therefore, the conviction should be upheld.  </a:t>
            </a:r>
          </a:p>
          <a:p>
            <a:pPr marL="0" marR="0" indent="0">
              <a:spcBef>
                <a:spcPts val="0"/>
              </a:spcBef>
              <a:spcAft>
                <a:spcPts val="600"/>
              </a:spcAft>
              <a:buNone/>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258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8">
            <a:extLst>
              <a:ext uri="{FF2B5EF4-FFF2-40B4-BE49-F238E27FC236}">
                <a16:creationId xmlns:a16="http://schemas.microsoft.com/office/drawing/2014/main" id="{463E2FE9-FAF3-450E-861A-54D0A8CFB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9C3693-23C6-42EB-AD9D-259CF76F231D}"/>
              </a:ext>
            </a:extLst>
          </p:cNvPr>
          <p:cNvSpPr>
            <a:spLocks noGrp="1"/>
          </p:cNvSpPr>
          <p:nvPr>
            <p:ph type="title"/>
          </p:nvPr>
        </p:nvSpPr>
        <p:spPr>
          <a:xfrm>
            <a:off x="1069848" y="4588335"/>
            <a:ext cx="10058400" cy="1609344"/>
          </a:xfrm>
        </p:spPr>
        <p:txBody>
          <a:bodyPr>
            <a:normAutofit/>
          </a:bodyPr>
          <a:lstStyle/>
          <a:p>
            <a:r>
              <a:rPr lang="en-US" sz="6600" dirty="0"/>
              <a:t>Relevant sources of law</a:t>
            </a:r>
          </a:p>
        </p:txBody>
      </p:sp>
      <p:sp>
        <p:nvSpPr>
          <p:cNvPr id="3" name="Content Placeholder 2">
            <a:extLst>
              <a:ext uri="{FF2B5EF4-FFF2-40B4-BE49-F238E27FC236}">
                <a16:creationId xmlns:a16="http://schemas.microsoft.com/office/drawing/2014/main" id="{81FE0182-CACE-4439-825F-11C931CFA19E}"/>
              </a:ext>
            </a:extLst>
          </p:cNvPr>
          <p:cNvSpPr>
            <a:spLocks noGrp="1"/>
          </p:cNvSpPr>
          <p:nvPr>
            <p:ph idx="1"/>
          </p:nvPr>
        </p:nvSpPr>
        <p:spPr>
          <a:xfrm>
            <a:off x="261257" y="462821"/>
            <a:ext cx="11597668" cy="3643998"/>
          </a:xfrm>
        </p:spPr>
        <p:txBody>
          <a:bodyPr anchor="b">
            <a:normAutofit/>
          </a:bodyPr>
          <a:lstStyle/>
          <a:p>
            <a:pPr>
              <a:spcBef>
                <a:spcPts val="600"/>
              </a:spcBef>
              <a:spcAft>
                <a:spcPts val="6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U.S. Constitution, Amend. IV</a:t>
            </a:r>
          </a:p>
          <a:p>
            <a:pPr>
              <a:spcBef>
                <a:spcPts val="600"/>
              </a:spcBef>
              <a:spcAft>
                <a:spcPts val="6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Hawai'i Constitution, Art. I, Sect. 7</a:t>
            </a:r>
          </a:p>
          <a:p>
            <a:pPr>
              <a:spcBef>
                <a:spcPts val="600"/>
              </a:spcBef>
              <a:spcAft>
                <a:spcPts val="6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18 USCS § 1385 (Posse Comitatus Act) </a:t>
            </a:r>
          </a:p>
          <a:p>
            <a:pPr>
              <a:spcBef>
                <a:spcPts val="600"/>
              </a:spcBef>
              <a:spcAft>
                <a:spcPts val="600"/>
              </a:spcAft>
            </a:pPr>
            <a:r>
              <a:rPr lang="en-US" sz="3200" u="sng" dirty="0">
                <a:effectLst/>
                <a:latin typeface="Times New Roman" panose="02020603050405020304" pitchFamily="18" charset="0"/>
                <a:ea typeface="Calibri" panose="020F0502020204030204" pitchFamily="34" charset="0"/>
                <a:cs typeface="Times New Roman" panose="02020603050405020304" pitchFamily="18" charset="0"/>
              </a:rPr>
              <a:t>State v. </a:t>
            </a:r>
            <a:r>
              <a:rPr lang="en-US" sz="3200" u="sng" dirty="0" err="1">
                <a:effectLst/>
                <a:latin typeface="Times New Roman" panose="02020603050405020304" pitchFamily="18" charset="0"/>
                <a:ea typeface="Calibri" panose="020F0502020204030204" pitchFamily="34" charset="0"/>
                <a:cs typeface="Times New Roman" panose="02020603050405020304" pitchFamily="18" charset="0"/>
              </a:rPr>
              <a:t>Pattioay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78 Hawai'i </a:t>
            </a:r>
            <a:r>
              <a:rPr lang="en-US" sz="3200" dirty="0">
                <a:latin typeface="Times New Roman" panose="02020603050405020304" pitchFamily="18" charset="0"/>
                <a:ea typeface="Calibri" panose="020F0502020204030204" pitchFamily="34" charset="0"/>
                <a:cs typeface="Times New Roman" panose="02020603050405020304" pitchFamily="18" charset="0"/>
              </a:rPr>
              <a:t>455</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896 P.3d </a:t>
            </a:r>
            <a:r>
              <a:rPr lang="en-US" sz="3200" dirty="0">
                <a:latin typeface="Times New Roman" panose="02020603050405020304" pitchFamily="18" charset="0"/>
                <a:ea typeface="Calibri" panose="020F0502020204030204" pitchFamily="34" charset="0"/>
                <a:cs typeface="Times New Roman" panose="02020603050405020304" pitchFamily="18" charset="0"/>
              </a:rPr>
              <a:t>911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1995</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(holding that evidence gathered in violation of PCA must be excluded)</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sz="3200" u="sng" dirty="0" err="1">
                <a:effectLst/>
                <a:latin typeface="Times New Roman" panose="02020603050405020304" pitchFamily="18" charset="0"/>
                <a:ea typeface="Calibri" panose="020F0502020204030204" pitchFamily="34" charset="0"/>
                <a:cs typeface="Times New Roman" panose="02020603050405020304" pitchFamily="18" charset="0"/>
              </a:rPr>
              <a:t>Grindling</a:t>
            </a:r>
            <a:r>
              <a:rPr lang="en-US" sz="3200" u="sng" dirty="0">
                <a:effectLst/>
                <a:latin typeface="Times New Roman" panose="02020603050405020304" pitchFamily="18" charset="0"/>
                <a:ea typeface="Calibri" panose="020F0502020204030204" pitchFamily="34" charset="0"/>
                <a:cs typeface="Times New Roman" panose="02020603050405020304" pitchFamily="18" charset="0"/>
              </a:rPr>
              <a:t> v. State</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146 Hawai'i 299, 463 P.3d 956 (2020)</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(holding that failure to raise a meritorious argument constitutes ineffective assistance of counsel)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20">
            <a:extLst>
              <a:ext uri="{FF2B5EF4-FFF2-40B4-BE49-F238E27FC236}">
                <a16:creationId xmlns:a16="http://schemas.microsoft.com/office/drawing/2014/main" id="{B4CD5EDE-D3EC-49C1-9A9B-88C47606D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22">
            <a:extLst>
              <a:ext uri="{FF2B5EF4-FFF2-40B4-BE49-F238E27FC236}">
                <a16:creationId xmlns:a16="http://schemas.microsoft.com/office/drawing/2014/main" id="{C33E4ED5-D66B-4F39-9509-117636F0B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4" name="Oval 24">
            <a:extLst>
              <a:ext uri="{FF2B5EF4-FFF2-40B4-BE49-F238E27FC236}">
                <a16:creationId xmlns:a16="http://schemas.microsoft.com/office/drawing/2014/main" id="{8573AAF9-111A-4C2F-A36D-746158924E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61531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8" name="Oval 1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Rectangle 20">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6F46C5E-5987-46C5-A8D1-F1AC7DBC9F6E}"/>
              </a:ext>
            </a:extLst>
          </p:cNvPr>
          <p:cNvSpPr>
            <a:spLocks noGrp="1"/>
          </p:cNvSpPr>
          <p:nvPr>
            <p:ph type="title"/>
          </p:nvPr>
        </p:nvSpPr>
        <p:spPr>
          <a:xfrm>
            <a:off x="1013025" y="4355692"/>
            <a:ext cx="9085940" cy="1472224"/>
          </a:xfrm>
        </p:spPr>
        <p:txBody>
          <a:bodyPr vert="horz" lIns="91440" tIns="45720" rIns="91440" bIns="45720" rtlCol="0" anchor="b">
            <a:normAutofit/>
          </a:bodyPr>
          <a:lstStyle/>
          <a:p>
            <a:r>
              <a:rPr lang="en-US" dirty="0">
                <a:blipFill dpi="0" rotWithShape="1">
                  <a:blip r:embed="rId4"/>
                  <a:srcRect/>
                  <a:tile tx="6350" ty="-127000" sx="65000" sy="64000" flip="none" algn="tl"/>
                </a:blipFill>
              </a:rPr>
              <a:t>Any questions?</a:t>
            </a:r>
          </a:p>
        </p:txBody>
      </p:sp>
      <p:sp>
        <p:nvSpPr>
          <p:cNvPr id="5" name="Text Placeholder 4">
            <a:extLst>
              <a:ext uri="{FF2B5EF4-FFF2-40B4-BE49-F238E27FC236}">
                <a16:creationId xmlns:a16="http://schemas.microsoft.com/office/drawing/2014/main" id="{C54D1274-903D-446B-8795-16E92CF34287}"/>
              </a:ext>
            </a:extLst>
          </p:cNvPr>
          <p:cNvSpPr>
            <a:spLocks noGrp="1"/>
          </p:cNvSpPr>
          <p:nvPr>
            <p:ph type="body" idx="1"/>
          </p:nvPr>
        </p:nvSpPr>
        <p:spPr>
          <a:xfrm>
            <a:off x="1069848" y="5827916"/>
            <a:ext cx="9052560" cy="444868"/>
          </a:xfrm>
        </p:spPr>
        <p:txBody>
          <a:bodyPr vert="horz" lIns="91440" tIns="45720" rIns="91440" bIns="45720" rtlCol="0">
            <a:normAutofit/>
          </a:bodyPr>
          <a:lstStyle/>
          <a:p>
            <a:endParaRPr lang="en-US" sz="2200">
              <a:solidFill>
                <a:srgbClr val="000000"/>
              </a:solidFill>
            </a:endParaRPr>
          </a:p>
        </p:txBody>
      </p:sp>
      <p:pic>
        <p:nvPicPr>
          <p:cNvPr id="6" name="Picture 2">
            <a:extLst>
              <a:ext uri="{FF2B5EF4-FFF2-40B4-BE49-F238E27FC236}">
                <a16:creationId xmlns:a16="http://schemas.microsoft.com/office/drawing/2014/main" id="{67948F2F-D480-4541-8FC9-181116981B56}"/>
              </a:ext>
            </a:extLst>
          </p:cNvPr>
          <p:cNvPicPr>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5457" y="640080"/>
            <a:ext cx="9974394" cy="331648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grpSp>
        <p:nvGrpSpPr>
          <p:cNvPr id="25" name="Group 24">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6" name="Oval 25">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8601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841C525D-FEC5-4695-BB84-FC561E086587}"/>
              </a:ext>
            </a:extLst>
          </p:cNvPr>
          <p:cNvSpPr>
            <a:spLocks noGrp="1"/>
          </p:cNvSpPr>
          <p:nvPr>
            <p:ph type="title"/>
          </p:nvPr>
        </p:nvSpPr>
        <p:spPr>
          <a:xfrm>
            <a:off x="1490145" y="2376862"/>
            <a:ext cx="2640646" cy="2104273"/>
          </a:xfrm>
          <a:noFill/>
        </p:spPr>
        <p:txBody>
          <a:bodyPr>
            <a:normAutofit/>
          </a:bodyPr>
          <a:lstStyle/>
          <a:p>
            <a:pPr algn="ctr"/>
            <a:r>
              <a:rPr lang="en-US" sz="4000" dirty="0">
                <a:solidFill>
                  <a:schemeClr val="tx1"/>
                </a:solidFill>
              </a:rPr>
              <a:t>QUESTION PRESENTED  </a:t>
            </a:r>
          </a:p>
        </p:txBody>
      </p:sp>
      <p:sp>
        <p:nvSpPr>
          <p:cNvPr id="14"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5FFBE8D-B3D4-491B-AC82-9AD2AAB7FFD4}"/>
              </a:ext>
            </a:extLst>
          </p:cNvPr>
          <p:cNvSpPr>
            <a:spLocks noGrp="1"/>
          </p:cNvSpPr>
          <p:nvPr>
            <p:ph idx="1"/>
          </p:nvPr>
        </p:nvSpPr>
        <p:spPr>
          <a:xfrm>
            <a:off x="6081088" y="725394"/>
            <a:ext cx="5806111" cy="5407212"/>
          </a:xfrm>
        </p:spPr>
        <p:txBody>
          <a:bodyPr anchor="ctr">
            <a:normAutofit/>
          </a:bodyPr>
          <a:lstStyle/>
          <a:p>
            <a:pPr marL="514350" indent="-514350">
              <a:buAutoNum type="arabicPeriod"/>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Whether the ICA gravely erred in holding that Yuen’s trial counsel was not ineffective for failing to file a motion to suppress?</a:t>
            </a:r>
          </a:p>
          <a:p>
            <a:pPr marL="514350" indent="-514350">
              <a:buAutoNum type="arabicPeriod"/>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Whether the ICA gravely erred in holding that there was substantial evidence to support Yuen’s conviction?</a:t>
            </a:r>
            <a:endParaRPr lang="en-US" dirty="0"/>
          </a:p>
        </p:txBody>
      </p:sp>
    </p:spTree>
    <p:extLst>
      <p:ext uri="{BB962C8B-B14F-4D97-AF65-F5344CB8AC3E}">
        <p14:creationId xmlns:p14="http://schemas.microsoft.com/office/powerpoint/2010/main" val="2122045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E5AD7-4D72-245F-2E05-70E431381D0E}"/>
              </a:ext>
            </a:extLst>
          </p:cNvPr>
          <p:cNvSpPr>
            <a:spLocks noGrp="1"/>
          </p:cNvSpPr>
          <p:nvPr>
            <p:ph type="title"/>
          </p:nvPr>
        </p:nvSpPr>
        <p:spPr>
          <a:xfrm>
            <a:off x="1069848" y="484632"/>
            <a:ext cx="10058400" cy="1609344"/>
          </a:xfrm>
        </p:spPr>
        <p:txBody>
          <a:bodyPr>
            <a:normAutofit/>
          </a:bodyPr>
          <a:lstStyle/>
          <a:p>
            <a:pPr algn="ctr"/>
            <a:r>
              <a:rPr lang="en-US" sz="6000" dirty="0"/>
              <a:t>Sources of Law     </a:t>
            </a:r>
            <a:br>
              <a:rPr lang="en-US" dirty="0"/>
            </a:br>
            <a:r>
              <a:rPr lang="en-US" sz="4400" dirty="0"/>
              <a:t>federal &amp; state</a:t>
            </a:r>
            <a:endParaRPr lang="en-US" dirty="0"/>
          </a:p>
        </p:txBody>
      </p:sp>
      <p:graphicFrame>
        <p:nvGraphicFramePr>
          <p:cNvPr id="5" name="Content Placeholder 2">
            <a:extLst>
              <a:ext uri="{FF2B5EF4-FFF2-40B4-BE49-F238E27FC236}">
                <a16:creationId xmlns:a16="http://schemas.microsoft.com/office/drawing/2014/main" id="{39AE20E6-525C-DF8B-031B-85B873E974B5}"/>
              </a:ext>
            </a:extLst>
          </p:cNvPr>
          <p:cNvGraphicFramePr>
            <a:graphicFrameLocks noGrp="1"/>
          </p:cNvGraphicFramePr>
          <p:nvPr>
            <p:ph idx="1"/>
            <p:extLst>
              <p:ext uri="{D42A27DB-BD31-4B8C-83A1-F6EECF244321}">
                <p14:modId xmlns:p14="http://schemas.microsoft.com/office/powerpoint/2010/main" val="3450074507"/>
              </p:ext>
            </p:extLst>
          </p:nvPr>
        </p:nvGraphicFramePr>
        <p:xfrm>
          <a:off x="436728" y="2093976"/>
          <a:ext cx="11300347" cy="4088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399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B1941C35-5375-49E2-A1DF-AFA805D7103D}"/>
                                            </p:graphicEl>
                                          </p:spTgt>
                                        </p:tgtEl>
                                        <p:attrNameLst>
                                          <p:attrName>style.visibility</p:attrName>
                                        </p:attrNameLst>
                                      </p:cBhvr>
                                      <p:to>
                                        <p:strVal val="visible"/>
                                      </p:to>
                                    </p:set>
                                    <p:anim calcmode="lin" valueType="num">
                                      <p:cBhvr additive="base">
                                        <p:cTn id="7" dur="500" fill="hold"/>
                                        <p:tgtEl>
                                          <p:spTgt spid="5">
                                            <p:graphicEl>
                                              <a:dgm id="{B1941C35-5375-49E2-A1DF-AFA805D7103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B1941C35-5375-49E2-A1DF-AFA805D7103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A5DB2495-0787-4BB7-9F95-B2ED2E138236}"/>
                                            </p:graphicEl>
                                          </p:spTgt>
                                        </p:tgtEl>
                                        <p:attrNameLst>
                                          <p:attrName>style.visibility</p:attrName>
                                        </p:attrNameLst>
                                      </p:cBhvr>
                                      <p:to>
                                        <p:strVal val="visible"/>
                                      </p:to>
                                    </p:set>
                                    <p:anim calcmode="lin" valueType="num">
                                      <p:cBhvr additive="base">
                                        <p:cTn id="13" dur="500" fill="hold"/>
                                        <p:tgtEl>
                                          <p:spTgt spid="5">
                                            <p:graphicEl>
                                              <a:dgm id="{A5DB2495-0787-4BB7-9F95-B2ED2E138236}"/>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A5DB2495-0787-4BB7-9F95-B2ED2E138236}"/>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BC84B5E8-FBB2-496F-8B40-F21993FA9F7B}"/>
                                            </p:graphicEl>
                                          </p:spTgt>
                                        </p:tgtEl>
                                        <p:attrNameLst>
                                          <p:attrName>style.visibility</p:attrName>
                                        </p:attrNameLst>
                                      </p:cBhvr>
                                      <p:to>
                                        <p:strVal val="visible"/>
                                      </p:to>
                                    </p:set>
                                    <p:anim calcmode="lin" valueType="num">
                                      <p:cBhvr additive="base">
                                        <p:cTn id="19" dur="500" fill="hold"/>
                                        <p:tgtEl>
                                          <p:spTgt spid="5">
                                            <p:graphicEl>
                                              <a:dgm id="{BC84B5E8-FBB2-496F-8B40-F21993FA9F7B}"/>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BC84B5E8-FBB2-496F-8B40-F21993FA9F7B}"/>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D0412F9F-5AE6-4B97-ADED-1BB203C08B2E}"/>
                                            </p:graphicEl>
                                          </p:spTgt>
                                        </p:tgtEl>
                                        <p:attrNameLst>
                                          <p:attrName>style.visibility</p:attrName>
                                        </p:attrNameLst>
                                      </p:cBhvr>
                                      <p:to>
                                        <p:strVal val="visible"/>
                                      </p:to>
                                    </p:set>
                                    <p:anim calcmode="lin" valueType="num">
                                      <p:cBhvr additive="base">
                                        <p:cTn id="25" dur="500" fill="hold"/>
                                        <p:tgtEl>
                                          <p:spTgt spid="5">
                                            <p:graphicEl>
                                              <a:dgm id="{D0412F9F-5AE6-4B97-ADED-1BB203C08B2E}"/>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D0412F9F-5AE6-4B97-ADED-1BB203C08B2E}"/>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D4EAD6CF-2386-4DAD-BE6F-223007B93982}"/>
                                            </p:graphicEl>
                                          </p:spTgt>
                                        </p:tgtEl>
                                        <p:attrNameLst>
                                          <p:attrName>style.visibility</p:attrName>
                                        </p:attrNameLst>
                                      </p:cBhvr>
                                      <p:to>
                                        <p:strVal val="visible"/>
                                      </p:to>
                                    </p:set>
                                    <p:anim calcmode="lin" valueType="num">
                                      <p:cBhvr additive="base">
                                        <p:cTn id="31" dur="500" fill="hold"/>
                                        <p:tgtEl>
                                          <p:spTgt spid="5">
                                            <p:graphicEl>
                                              <a:dgm id="{D4EAD6CF-2386-4DAD-BE6F-223007B93982}"/>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D4EAD6CF-2386-4DAD-BE6F-223007B93982}"/>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171D9F7E-BCF9-40AE-B284-004572AE6CB6}"/>
                                            </p:graphicEl>
                                          </p:spTgt>
                                        </p:tgtEl>
                                        <p:attrNameLst>
                                          <p:attrName>style.visibility</p:attrName>
                                        </p:attrNameLst>
                                      </p:cBhvr>
                                      <p:to>
                                        <p:strVal val="visible"/>
                                      </p:to>
                                    </p:set>
                                    <p:anim calcmode="lin" valueType="num">
                                      <p:cBhvr additive="base">
                                        <p:cTn id="37" dur="500" fill="hold"/>
                                        <p:tgtEl>
                                          <p:spTgt spid="5">
                                            <p:graphicEl>
                                              <a:dgm id="{171D9F7E-BCF9-40AE-B284-004572AE6CB6}"/>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171D9F7E-BCF9-40AE-B284-004572AE6CB6}"/>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graphicEl>
                                              <a:dgm id="{9D18F710-2964-4B71-9B67-D9B10B0F6703}"/>
                                            </p:graphicEl>
                                          </p:spTgt>
                                        </p:tgtEl>
                                        <p:attrNameLst>
                                          <p:attrName>style.visibility</p:attrName>
                                        </p:attrNameLst>
                                      </p:cBhvr>
                                      <p:to>
                                        <p:strVal val="visible"/>
                                      </p:to>
                                    </p:set>
                                    <p:anim calcmode="lin" valueType="num">
                                      <p:cBhvr additive="base">
                                        <p:cTn id="43" dur="500" fill="hold"/>
                                        <p:tgtEl>
                                          <p:spTgt spid="5">
                                            <p:graphicEl>
                                              <a:dgm id="{9D18F710-2964-4B71-9B67-D9B10B0F6703}"/>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graphicEl>
                                              <a:dgm id="{9D18F710-2964-4B71-9B67-D9B10B0F6703}"/>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graphicEl>
                                              <a:dgm id="{F57D3D37-A75D-43AD-A144-9945D1DFF985}"/>
                                            </p:graphicEl>
                                          </p:spTgt>
                                        </p:tgtEl>
                                        <p:attrNameLst>
                                          <p:attrName>style.visibility</p:attrName>
                                        </p:attrNameLst>
                                      </p:cBhvr>
                                      <p:to>
                                        <p:strVal val="visible"/>
                                      </p:to>
                                    </p:set>
                                    <p:anim calcmode="lin" valueType="num">
                                      <p:cBhvr additive="base">
                                        <p:cTn id="49" dur="500" fill="hold"/>
                                        <p:tgtEl>
                                          <p:spTgt spid="5">
                                            <p:graphicEl>
                                              <a:dgm id="{F57D3D37-A75D-43AD-A144-9945D1DFF985}"/>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graphicEl>
                                              <a:dgm id="{F57D3D37-A75D-43AD-A144-9945D1DFF98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0649-6C8A-4D3F-915E-75E68D33E2E0}"/>
              </a:ext>
            </a:extLst>
          </p:cNvPr>
          <p:cNvSpPr>
            <a:spLocks noGrp="1"/>
          </p:cNvSpPr>
          <p:nvPr>
            <p:ph type="title"/>
          </p:nvPr>
        </p:nvSpPr>
        <p:spPr>
          <a:xfrm>
            <a:off x="770021" y="484632"/>
            <a:ext cx="10539663" cy="1508760"/>
          </a:xfrm>
        </p:spPr>
        <p:txBody>
          <a:bodyPr>
            <a:normAutofit/>
          </a:bodyPr>
          <a:lstStyle/>
          <a:p>
            <a:pPr algn="ctr"/>
            <a:r>
              <a:rPr lang="en-US" dirty="0"/>
              <a:t>Contrasts in the legal system</a:t>
            </a:r>
          </a:p>
        </p:txBody>
      </p:sp>
      <p:sp>
        <p:nvSpPr>
          <p:cNvPr id="4" name="Text Placeholder 3">
            <a:extLst>
              <a:ext uri="{FF2B5EF4-FFF2-40B4-BE49-F238E27FC236}">
                <a16:creationId xmlns:a16="http://schemas.microsoft.com/office/drawing/2014/main" id="{DAC74F77-2A49-4161-A1AC-31C6BF544254}"/>
              </a:ext>
            </a:extLst>
          </p:cNvPr>
          <p:cNvSpPr>
            <a:spLocks noGrp="1"/>
          </p:cNvSpPr>
          <p:nvPr>
            <p:ph type="body" idx="1"/>
          </p:nvPr>
        </p:nvSpPr>
        <p:spPr/>
        <p:txBody>
          <a:bodyPr>
            <a:normAutofit/>
          </a:bodyPr>
          <a:lstStyle/>
          <a:p>
            <a:pPr algn="ctr"/>
            <a:r>
              <a:rPr lang="en-US" sz="3200" dirty="0"/>
              <a:t>Civil Cases</a:t>
            </a:r>
          </a:p>
        </p:txBody>
      </p:sp>
      <p:sp>
        <p:nvSpPr>
          <p:cNvPr id="5" name="Content Placeholder 4">
            <a:extLst>
              <a:ext uri="{FF2B5EF4-FFF2-40B4-BE49-F238E27FC236}">
                <a16:creationId xmlns:a16="http://schemas.microsoft.com/office/drawing/2014/main" id="{CE967985-16E8-470C-B1FB-1D73E7420F0B}"/>
              </a:ext>
            </a:extLst>
          </p:cNvPr>
          <p:cNvSpPr>
            <a:spLocks noGrp="1"/>
          </p:cNvSpPr>
          <p:nvPr>
            <p:ph sz="half" idx="2"/>
          </p:nvPr>
        </p:nvSpPr>
        <p:spPr>
          <a:xfrm>
            <a:off x="770021" y="2743199"/>
            <a:ext cx="5054707" cy="4114801"/>
          </a:xfrm>
        </p:spPr>
        <p:txBody>
          <a:bodyPr>
            <a:normAutofit fontScale="92500" lnSpcReduction="20000"/>
          </a:bodyPr>
          <a:lstStyle/>
          <a:p>
            <a:pPr marL="0" indent="0">
              <a:buNone/>
            </a:pPr>
            <a:r>
              <a:rPr lang="en-US" sz="2400" dirty="0">
                <a:latin typeface="Times New Roman" panose="02020603050405020304" pitchFamily="18" charset="0"/>
                <a:cs typeface="Times New Roman" panose="02020603050405020304" pitchFamily="18" charset="0"/>
              </a:rPr>
              <a:t>Brought by one individual (or entity) against another </a:t>
            </a:r>
          </a:p>
          <a:p>
            <a:pPr marL="0" indent="0">
              <a:buNone/>
            </a:pPr>
            <a:r>
              <a:rPr lang="en-US" sz="2400" dirty="0">
                <a:latin typeface="Times New Roman" panose="02020603050405020304" pitchFamily="18" charset="0"/>
                <a:cs typeface="Times New Roman" panose="02020603050405020304" pitchFamily="18" charset="0"/>
              </a:rPr>
              <a:t>Penalties mostly monetary damages (or an order to do or not do something)</a:t>
            </a:r>
          </a:p>
          <a:p>
            <a:pPr marL="0" indent="0">
              <a:buNone/>
            </a:pPr>
            <a:r>
              <a:rPr lang="en-US" sz="2400" dirty="0">
                <a:latin typeface="Times New Roman" panose="02020603050405020304" pitchFamily="18" charset="0"/>
                <a:cs typeface="Times New Roman" panose="02020603050405020304" pitchFamily="18" charset="0"/>
              </a:rPr>
              <a:t>Usually requires a preponderance (more than 50%) of the evidence to prevail</a:t>
            </a:r>
          </a:p>
        </p:txBody>
      </p:sp>
      <p:sp>
        <p:nvSpPr>
          <p:cNvPr id="6" name="Text Placeholder 5">
            <a:extLst>
              <a:ext uri="{FF2B5EF4-FFF2-40B4-BE49-F238E27FC236}">
                <a16:creationId xmlns:a16="http://schemas.microsoft.com/office/drawing/2014/main" id="{948E89E7-90C4-4613-8C80-D6C1D01B6943}"/>
              </a:ext>
            </a:extLst>
          </p:cNvPr>
          <p:cNvSpPr>
            <a:spLocks noGrp="1"/>
          </p:cNvSpPr>
          <p:nvPr>
            <p:ph type="body" sz="quarter" idx="3"/>
          </p:nvPr>
        </p:nvSpPr>
        <p:spPr/>
        <p:txBody>
          <a:bodyPr>
            <a:normAutofit/>
          </a:bodyPr>
          <a:lstStyle/>
          <a:p>
            <a:pPr algn="ctr"/>
            <a:r>
              <a:rPr lang="en-US" sz="3200" dirty="0"/>
              <a:t>Criminal Cases</a:t>
            </a:r>
          </a:p>
        </p:txBody>
      </p:sp>
      <p:sp>
        <p:nvSpPr>
          <p:cNvPr id="7" name="Content Placeholder 6">
            <a:extLst>
              <a:ext uri="{FF2B5EF4-FFF2-40B4-BE49-F238E27FC236}">
                <a16:creationId xmlns:a16="http://schemas.microsoft.com/office/drawing/2014/main" id="{5DDAA2D3-55BF-4771-BB88-A99EE7AAA31D}"/>
              </a:ext>
            </a:extLst>
          </p:cNvPr>
          <p:cNvSpPr>
            <a:spLocks noGrp="1"/>
          </p:cNvSpPr>
          <p:nvPr>
            <p:ph sz="quarter" idx="4"/>
          </p:nvPr>
        </p:nvSpPr>
        <p:spPr>
          <a:xfrm>
            <a:off x="6364223" y="2743199"/>
            <a:ext cx="5263669" cy="4114801"/>
          </a:xfrm>
        </p:spPr>
        <p:txBody>
          <a:bodyPr>
            <a:normAutofit fontScale="92500" lnSpcReduction="20000"/>
          </a:bodyPr>
          <a:lstStyle/>
          <a:p>
            <a:pPr marL="0" indent="0">
              <a:buNone/>
            </a:pPr>
            <a:r>
              <a:rPr lang="en-US" sz="2400" dirty="0">
                <a:latin typeface="Times New Roman" panose="02020603050405020304" pitchFamily="18" charset="0"/>
                <a:cs typeface="Times New Roman" panose="02020603050405020304" pitchFamily="18" charset="0"/>
              </a:rPr>
              <a:t>Brought by the State against an individual (or entity)</a:t>
            </a:r>
          </a:p>
          <a:p>
            <a:pPr marL="0" indent="0">
              <a:buNone/>
            </a:pPr>
            <a:r>
              <a:rPr lang="en-US" sz="2400" dirty="0">
                <a:latin typeface="Times New Roman" panose="02020603050405020304" pitchFamily="18" charset="0"/>
                <a:cs typeface="Times New Roman" panose="02020603050405020304" pitchFamily="18" charset="0"/>
              </a:rPr>
              <a:t>Penalties include imprisonment or even execution</a:t>
            </a:r>
          </a:p>
          <a:p>
            <a:pPr marL="0" indent="0">
              <a:buNone/>
            </a:pPr>
            <a:r>
              <a:rPr lang="en-US" sz="2400" dirty="0">
                <a:latin typeface="Times New Roman" panose="02020603050405020304" pitchFamily="18" charset="0"/>
                <a:cs typeface="Times New Roman" panose="02020603050405020304" pitchFamily="18" charset="0"/>
              </a:rPr>
              <a:t>The burden is on the Prosecution to prove every element of a crime beyond a reasonable doubt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Because there is a power imbalance between the parties, and so much at stake, there are additional procedural safeguards to protect the criminal defendant. </a:t>
            </a:r>
          </a:p>
          <a:p>
            <a:pPr marL="0" indent="0">
              <a:buNone/>
            </a:pPr>
            <a:endParaRPr lang="en-US" dirty="0"/>
          </a:p>
        </p:txBody>
      </p:sp>
    </p:spTree>
    <p:extLst>
      <p:ext uri="{BB962C8B-B14F-4D97-AF65-F5344CB8AC3E}">
        <p14:creationId xmlns:p14="http://schemas.microsoft.com/office/powerpoint/2010/main" val="33904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6">
            <a:extLst>
              <a:ext uri="{FF2B5EF4-FFF2-40B4-BE49-F238E27FC236}">
                <a16:creationId xmlns:a16="http://schemas.microsoft.com/office/drawing/2014/main" id="{34DB58FF-AE33-4384-9FC8-EF91E9DA7EE6}"/>
              </a:ext>
            </a:extLst>
          </p:cNvPr>
          <p:cNvSpPr>
            <a:spLocks noGrp="1"/>
          </p:cNvSpPr>
          <p:nvPr>
            <p:ph type="title"/>
          </p:nvPr>
        </p:nvSpPr>
        <p:spPr>
          <a:xfrm>
            <a:off x="1140075" y="324867"/>
            <a:ext cx="9988173" cy="1357629"/>
          </a:xfrm>
        </p:spPr>
        <p:txBody>
          <a:bodyPr>
            <a:normAutofit/>
          </a:bodyPr>
          <a:lstStyle/>
          <a:p>
            <a:r>
              <a:rPr lang="en-US" sz="4400" dirty="0"/>
              <a:t>Criminal Court: Who are the players?</a:t>
            </a:r>
          </a:p>
        </p:txBody>
      </p:sp>
      <p:pic>
        <p:nvPicPr>
          <p:cNvPr id="10" name="Picture 9" descr="A picture containing text, organ&#10;&#10;Description automatically generated">
            <a:extLst>
              <a:ext uri="{FF2B5EF4-FFF2-40B4-BE49-F238E27FC236}">
                <a16:creationId xmlns:a16="http://schemas.microsoft.com/office/drawing/2014/main" id="{33CEDB7A-5CFD-4B43-A2FE-501D8F1995E9}"/>
              </a:ext>
            </a:extLst>
          </p:cNvPr>
          <p:cNvPicPr>
            <a:picLocks noChangeAspect="1"/>
          </p:cNvPicPr>
          <p:nvPr/>
        </p:nvPicPr>
        <p:blipFill rotWithShape="1">
          <a:blip r:embed="rId2">
            <a:extLst>
              <a:ext uri="{28A0092B-C50C-407E-A947-70E740481C1C}">
                <a14:useLocalDpi xmlns:a14="http://schemas.microsoft.com/office/drawing/2010/main" val="0"/>
              </a:ext>
            </a:extLst>
          </a:blip>
          <a:srcRect l="19539" r="24461" b="-1"/>
          <a:stretch/>
        </p:blipFill>
        <p:spPr>
          <a:xfrm>
            <a:off x="1060704" y="1682496"/>
            <a:ext cx="3502152" cy="3502152"/>
          </a:xfrm>
          <a:custGeom>
            <a:avLst/>
            <a:gdLst/>
            <a:ahLst/>
            <a:cxnLst/>
            <a:rect l="l" t="t" r="r" b="b"/>
            <a:pathLst>
              <a:path w="3502152" h="3502152">
                <a:moveTo>
                  <a:pt x="1751076" y="196996"/>
                </a:moveTo>
                <a:cubicBezTo>
                  <a:pt x="2609371" y="196996"/>
                  <a:pt x="3305156" y="892781"/>
                  <a:pt x="3305156" y="1751076"/>
                </a:cubicBezTo>
                <a:cubicBezTo>
                  <a:pt x="3305156" y="2609371"/>
                  <a:pt x="2609371" y="3305156"/>
                  <a:pt x="1751076" y="3305156"/>
                </a:cubicBezTo>
                <a:cubicBezTo>
                  <a:pt x="892781" y="3305156"/>
                  <a:pt x="196996" y="2609371"/>
                  <a:pt x="196996" y="1751076"/>
                </a:cubicBezTo>
                <a:cubicBezTo>
                  <a:pt x="196996" y="892781"/>
                  <a:pt x="892781" y="196996"/>
                  <a:pt x="1751076" y="196996"/>
                </a:cubicBezTo>
                <a:close/>
                <a:moveTo>
                  <a:pt x="1751076" y="153219"/>
                </a:moveTo>
                <a:cubicBezTo>
                  <a:pt x="868604" y="153219"/>
                  <a:pt x="153219" y="868604"/>
                  <a:pt x="153219" y="1751076"/>
                </a:cubicBezTo>
                <a:cubicBezTo>
                  <a:pt x="153219" y="2633548"/>
                  <a:pt x="868604" y="3348933"/>
                  <a:pt x="1751076" y="3348933"/>
                </a:cubicBezTo>
                <a:cubicBezTo>
                  <a:pt x="2633548" y="3348933"/>
                  <a:pt x="3348933" y="2633548"/>
                  <a:pt x="3348933" y="1751076"/>
                </a:cubicBezTo>
                <a:cubicBezTo>
                  <a:pt x="3348933" y="868604"/>
                  <a:pt x="2633548" y="153219"/>
                  <a:pt x="1751076" y="153219"/>
                </a:cubicBezTo>
                <a:close/>
                <a:moveTo>
                  <a:pt x="1751076" y="0"/>
                </a:moveTo>
                <a:cubicBezTo>
                  <a:pt x="2718169" y="0"/>
                  <a:pt x="3502152" y="783984"/>
                  <a:pt x="3502152" y="1751076"/>
                </a:cubicBezTo>
                <a:cubicBezTo>
                  <a:pt x="3502152" y="2718169"/>
                  <a:pt x="2718169" y="3502152"/>
                  <a:pt x="1751076" y="3502152"/>
                </a:cubicBezTo>
                <a:cubicBezTo>
                  <a:pt x="783983" y="3502152"/>
                  <a:pt x="0" y="2718169"/>
                  <a:pt x="0" y="1751076"/>
                </a:cubicBezTo>
                <a:cubicBezTo>
                  <a:pt x="0" y="783984"/>
                  <a:pt x="783983" y="0"/>
                  <a:pt x="1751076" y="0"/>
                </a:cubicBezTo>
                <a:close/>
              </a:path>
            </a:pathLst>
          </a:custGeom>
        </p:spPr>
      </p:pic>
      <p:sp>
        <p:nvSpPr>
          <p:cNvPr id="17" name="Freeform: Shape 16">
            <a:extLst>
              <a:ext uri="{FF2B5EF4-FFF2-40B4-BE49-F238E27FC236}">
                <a16:creationId xmlns:a16="http://schemas.microsoft.com/office/drawing/2014/main" id="{89F78725-8B4F-43D3-B767-EB7DB0C02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9391" y="1682496"/>
            <a:ext cx="3502152" cy="3502152"/>
          </a:xfrm>
          <a:custGeom>
            <a:avLst/>
            <a:gdLst>
              <a:gd name="connsiteX0" fmla="*/ 3657600 w 7315200"/>
              <a:gd name="connsiteY0" fmla="*/ 411480 h 7315200"/>
              <a:gd name="connsiteX1" fmla="*/ 6903720 w 7315200"/>
              <a:gd name="connsiteY1" fmla="*/ 3657600 h 7315200"/>
              <a:gd name="connsiteX2" fmla="*/ 3657600 w 7315200"/>
              <a:gd name="connsiteY2" fmla="*/ 6903720 h 7315200"/>
              <a:gd name="connsiteX3" fmla="*/ 411480 w 7315200"/>
              <a:gd name="connsiteY3" fmla="*/ 3657600 h 7315200"/>
              <a:gd name="connsiteX4" fmla="*/ 3657600 w 7315200"/>
              <a:gd name="connsiteY4" fmla="*/ 411480 h 7315200"/>
              <a:gd name="connsiteX5" fmla="*/ 3657600 w 7315200"/>
              <a:gd name="connsiteY5" fmla="*/ 320040 h 7315200"/>
              <a:gd name="connsiteX6" fmla="*/ 320040 w 7315200"/>
              <a:gd name="connsiteY6" fmla="*/ 3657600 h 7315200"/>
              <a:gd name="connsiteX7" fmla="*/ 3657600 w 7315200"/>
              <a:gd name="connsiteY7" fmla="*/ 6995160 h 7315200"/>
              <a:gd name="connsiteX8" fmla="*/ 6995160 w 7315200"/>
              <a:gd name="connsiteY8" fmla="*/ 3657600 h 7315200"/>
              <a:gd name="connsiteX9" fmla="*/ 3657600 w 7315200"/>
              <a:gd name="connsiteY9" fmla="*/ 320040 h 7315200"/>
              <a:gd name="connsiteX10" fmla="*/ 3657600 w 7315200"/>
              <a:gd name="connsiteY10" fmla="*/ 0 h 7315200"/>
              <a:gd name="connsiteX11" fmla="*/ 7315200 w 7315200"/>
              <a:gd name="connsiteY11" fmla="*/ 3657600 h 7315200"/>
              <a:gd name="connsiteX12" fmla="*/ 3657600 w 7315200"/>
              <a:gd name="connsiteY12" fmla="*/ 7315200 h 7315200"/>
              <a:gd name="connsiteX13" fmla="*/ 0 w 7315200"/>
              <a:gd name="connsiteY13" fmla="*/ 3657600 h 7315200"/>
              <a:gd name="connsiteX14" fmla="*/ 3657600 w 7315200"/>
              <a:gd name="connsiteY1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200" h="731520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9" name="Rectangle 18">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Content Placeholder 7">
            <a:extLst>
              <a:ext uri="{FF2B5EF4-FFF2-40B4-BE49-F238E27FC236}">
                <a16:creationId xmlns:a16="http://schemas.microsoft.com/office/drawing/2014/main" id="{95E357F3-03A7-4879-BA03-0A4525AB0BFC}"/>
              </a:ext>
            </a:extLst>
          </p:cNvPr>
          <p:cNvSpPr>
            <a:spLocks noGrp="1"/>
          </p:cNvSpPr>
          <p:nvPr>
            <p:ph idx="1"/>
          </p:nvPr>
        </p:nvSpPr>
        <p:spPr>
          <a:xfrm>
            <a:off x="5617885" y="1682496"/>
            <a:ext cx="6211846" cy="4489703"/>
          </a:xfrm>
        </p:spPr>
        <p:txBody>
          <a:bodyPr>
            <a:normAutofit/>
          </a:bodyPr>
          <a:lstStyle/>
          <a:p>
            <a:pPr marL="0" indent="0">
              <a:buNone/>
            </a:pPr>
            <a:r>
              <a:rPr lang="en-US" sz="1800" b="1" dirty="0">
                <a:latin typeface="Times New Roman" panose="02020603050405020304" pitchFamily="18" charset="0"/>
                <a:cs typeface="Times New Roman" panose="02020603050405020304" pitchFamily="18" charset="0"/>
              </a:rPr>
              <a:t>The Prosecution </a:t>
            </a:r>
            <a:r>
              <a:rPr lang="en-US" sz="1800" dirty="0">
                <a:latin typeface="Times New Roman" panose="02020603050405020304" pitchFamily="18" charset="0"/>
                <a:cs typeface="Times New Roman" panose="02020603050405020304" pitchFamily="18" charset="0"/>
              </a:rPr>
              <a:t>– The government lawyer (District Attorney, Federal Prosecutor) who initiates the proceedings. </a:t>
            </a:r>
          </a:p>
          <a:p>
            <a:pPr marL="0" indent="0">
              <a:buNone/>
            </a:pPr>
            <a:r>
              <a:rPr lang="en-US" sz="1800" b="1" dirty="0">
                <a:latin typeface="Times New Roman" panose="02020603050405020304" pitchFamily="18" charset="0"/>
                <a:cs typeface="Times New Roman" panose="02020603050405020304" pitchFamily="18" charset="0"/>
              </a:rPr>
              <a:t>The Defendant</a:t>
            </a:r>
            <a:r>
              <a:rPr lang="en-US" sz="1800" dirty="0">
                <a:latin typeface="Times New Roman" panose="02020603050405020304" pitchFamily="18" charset="0"/>
                <a:cs typeface="Times New Roman" panose="02020603050405020304" pitchFamily="18" charset="0"/>
              </a:rPr>
              <a:t> – The person against whom charges are brought. The defendant is almost always represented by a lawyer; in felony cases, a lawyer is appointed for a defendant who cannot afford one.</a:t>
            </a:r>
          </a:p>
          <a:p>
            <a:pPr marL="0" indent="0">
              <a:buNone/>
            </a:pPr>
            <a:r>
              <a:rPr lang="en-US" sz="1800" b="1" dirty="0">
                <a:latin typeface="Times New Roman" panose="02020603050405020304" pitchFamily="18" charset="0"/>
                <a:cs typeface="Times New Roman" panose="02020603050405020304" pitchFamily="18" charset="0"/>
              </a:rPr>
              <a:t>The Judge </a:t>
            </a:r>
            <a:r>
              <a:rPr lang="en-US" sz="1800" dirty="0">
                <a:latin typeface="Times New Roman" panose="02020603050405020304" pitchFamily="18" charset="0"/>
                <a:cs typeface="Times New Roman" panose="02020603050405020304" pitchFamily="18" charset="0"/>
              </a:rPr>
              <a:t>– The person who presides over the judicial process, ruling on motions, deciding questions of law, and presiding over trial (if there is one). </a:t>
            </a:r>
          </a:p>
          <a:p>
            <a:pPr marL="0" indent="0">
              <a:buNone/>
            </a:pPr>
            <a:r>
              <a:rPr lang="en-US" sz="1800" b="1" dirty="0">
                <a:latin typeface="Times New Roman" panose="02020603050405020304" pitchFamily="18" charset="0"/>
                <a:cs typeface="Times New Roman" panose="02020603050405020304" pitchFamily="18" charset="0"/>
              </a:rPr>
              <a:t>The Jury </a:t>
            </a:r>
            <a:r>
              <a:rPr lang="en-US" sz="1800" dirty="0">
                <a:latin typeface="Times New Roman" panose="02020603050405020304" pitchFamily="18" charset="0"/>
                <a:cs typeface="Times New Roman" panose="02020603050405020304" pitchFamily="18" charset="0"/>
              </a:rPr>
              <a:t>– The ordinary citizens entrusted with determining questions of fact and ultimately deciding whether the prosecution has proven their case.</a:t>
            </a:r>
          </a:p>
          <a:p>
            <a:r>
              <a:rPr lang="en-US" sz="1700" dirty="0">
                <a:latin typeface="Times New Roman" panose="02020603050405020304" pitchFamily="18" charset="0"/>
                <a:cs typeface="Times New Roman" panose="02020603050405020304" pitchFamily="18" charset="0"/>
              </a:rPr>
              <a:t>In some cases, a defendant may waive his/her right to a jury trial and instead appear before a “bench trial,” where the judge also acts as the jury.</a:t>
            </a:r>
          </a:p>
          <a:p>
            <a:endParaRPr lang="en-US" sz="1100" dirty="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7381F52A-25D7-415C-8E15-66BFB3F7B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F31CC467-05B2-44CA-A28C-2018F5094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3" name="Oval 22">
              <a:extLst>
                <a:ext uri="{FF2B5EF4-FFF2-40B4-BE49-F238E27FC236}">
                  <a16:creationId xmlns:a16="http://schemas.microsoft.com/office/drawing/2014/main" id="{DF3A2CCB-9C68-497B-AFC1-78E993152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198172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943D298-0548-4C7A-870B-7594104F8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FF7B26C5-D249-4988-B86B-5A3D9E7BD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 y="0"/>
            <a:ext cx="12188952" cy="6858000"/>
          </a:xfrm>
          <a:prstGeom prst="rect">
            <a:avLst/>
          </a:prstGeom>
          <a:blipFill dpi="0" rotWithShape="1">
            <a:blip r:embed="rId2">
              <a:alphaModFix amt="45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1970F-50E1-4F47-B4CB-11BC9A119332}"/>
              </a:ext>
            </a:extLst>
          </p:cNvPr>
          <p:cNvSpPr>
            <a:spLocks noGrp="1"/>
          </p:cNvSpPr>
          <p:nvPr>
            <p:ph type="title"/>
          </p:nvPr>
        </p:nvSpPr>
        <p:spPr>
          <a:xfrm>
            <a:off x="140426" y="0"/>
            <a:ext cx="12025666" cy="1023582"/>
          </a:xfrm>
        </p:spPr>
        <p:txBody>
          <a:bodyPr>
            <a:normAutofit/>
          </a:bodyPr>
          <a:lstStyle/>
          <a:p>
            <a:r>
              <a:rPr lang="en-US" dirty="0">
                <a:solidFill>
                  <a:srgbClr val="C00000"/>
                </a:solidFill>
              </a:rPr>
              <a:t>What does a criminal defense attorney do?</a:t>
            </a:r>
          </a:p>
        </p:txBody>
      </p:sp>
      <p:grpSp>
        <p:nvGrpSpPr>
          <p:cNvPr id="25" name="Group 24">
            <a:extLst>
              <a:ext uri="{FF2B5EF4-FFF2-40B4-BE49-F238E27FC236}">
                <a16:creationId xmlns:a16="http://schemas.microsoft.com/office/drawing/2014/main" id="{46FDAED0-8B04-4181-B3D3-EA0A93C665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161B6F0D-567B-4CFA-BF50-79FDAC6EB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8CE5D194-0A7E-49A6-B737-F71C1B3960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6" name="Content Placeholder 2">
            <a:extLst>
              <a:ext uri="{FF2B5EF4-FFF2-40B4-BE49-F238E27FC236}">
                <a16:creationId xmlns:a16="http://schemas.microsoft.com/office/drawing/2014/main" id="{6B4FFB9B-FD41-B34A-6C18-CF0177DAE6D8}"/>
              </a:ext>
            </a:extLst>
          </p:cNvPr>
          <p:cNvGraphicFramePr>
            <a:graphicFrameLocks noGrp="1"/>
          </p:cNvGraphicFramePr>
          <p:nvPr>
            <p:ph idx="1"/>
            <p:extLst>
              <p:ext uri="{D42A27DB-BD31-4B8C-83A1-F6EECF244321}">
                <p14:modId xmlns:p14="http://schemas.microsoft.com/office/powerpoint/2010/main" val="3365440999"/>
              </p:ext>
            </p:extLst>
          </p:nvPr>
        </p:nvGraphicFramePr>
        <p:xfrm>
          <a:off x="163286" y="914400"/>
          <a:ext cx="12002806" cy="594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74667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p:cNvSpPr>
            <a:spLocks/>
          </p:cNvSpPr>
          <p:nvPr/>
        </p:nvSpPr>
        <p:spPr bwMode="auto">
          <a:xfrm>
            <a:off x="1679388" y="44452"/>
            <a:ext cx="8694738" cy="1373187"/>
          </a:xfrm>
          <a:prstGeom prst="roundRect">
            <a:avLst>
              <a:gd name="adj" fmla="val 3361"/>
            </a:avLst>
          </a:prstGeom>
          <a:gradFill rotWithShape="0">
            <a:gsLst>
              <a:gs pos="0">
                <a:srgbClr val="0293E0"/>
              </a:gs>
              <a:gs pos="100000">
                <a:srgbClr val="83D3FD"/>
              </a:gs>
            </a:gsLst>
            <a:lin ang="5400000" scaled="1"/>
          </a:gradFill>
          <a:ln>
            <a:noFill/>
          </a:ln>
          <a:extLst>
            <a:ext uri="{91240B29-F687-4f45-9708-019B960494DF}">
              <a14:hiddenLine xmlns:a14="http://schemas.microsoft.com/office/drawing/2010/main" xmlns="" w="15875">
                <a:solidFill>
                  <a:schemeClr val="tx1"/>
                </a:solidFill>
                <a:round/>
                <a:headEnd/>
                <a:tailEnd/>
              </a14:hiddenLine>
            </a:ext>
          </a:extLst>
        </p:spPr>
        <p:txBody>
          <a:bodyPr lIns="0" tIns="0" rIns="0" bIns="0"/>
          <a:lstStyle/>
          <a:p>
            <a:endParaRPr lang="en-US"/>
          </a:p>
        </p:txBody>
      </p:sp>
      <p:sp>
        <p:nvSpPr>
          <p:cNvPr id="2" name="Title 1"/>
          <p:cNvSpPr>
            <a:spLocks noGrp="1"/>
          </p:cNvSpPr>
          <p:nvPr>
            <p:ph type="title"/>
          </p:nvPr>
        </p:nvSpPr>
        <p:spPr>
          <a:xfrm>
            <a:off x="1069848" y="484632"/>
            <a:ext cx="10058400" cy="933007"/>
          </a:xfrm>
        </p:spPr>
        <p:txBody>
          <a:bodyPr/>
          <a:lstStyle/>
          <a:p>
            <a:pPr algn="ctr"/>
            <a:r>
              <a:rPr lang="en-US" dirty="0"/>
              <a:t>The Hawai‘i Courts</a:t>
            </a:r>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3165101" y="2075051"/>
            <a:ext cx="5939666" cy="4007643"/>
          </a:xfrm>
          <a:prstGeom prst="rect">
            <a:avLst/>
          </a:prstGeom>
        </p:spPr>
      </p:pic>
      <p:pic>
        <p:nvPicPr>
          <p:cNvPr id="3" name="Picture 2">
            <a:extLst>
              <a:ext uri="{FF2B5EF4-FFF2-40B4-BE49-F238E27FC236}">
                <a16:creationId xmlns:a16="http://schemas.microsoft.com/office/drawing/2014/main" id="{78E0F88A-A917-9749-8689-FFE1CE0B84BE}"/>
              </a:ext>
            </a:extLst>
          </p:cNvPr>
          <p:cNvPicPr>
            <a:picLocks noChangeAspect="1"/>
          </p:cNvPicPr>
          <p:nvPr/>
        </p:nvPicPr>
        <p:blipFill>
          <a:blip r:embed="rId3"/>
          <a:stretch>
            <a:fillRect/>
          </a:stretch>
        </p:blipFill>
        <p:spPr>
          <a:xfrm>
            <a:off x="314036" y="4315113"/>
            <a:ext cx="2506881" cy="1573068"/>
          </a:xfrm>
          <a:prstGeom prst="rect">
            <a:avLst/>
          </a:prstGeom>
        </p:spPr>
      </p:pic>
      <p:pic>
        <p:nvPicPr>
          <p:cNvPr id="6" name="Picture 5">
            <a:extLst>
              <a:ext uri="{FF2B5EF4-FFF2-40B4-BE49-F238E27FC236}">
                <a16:creationId xmlns:a16="http://schemas.microsoft.com/office/drawing/2014/main" id="{6A4B76E7-4D2F-544A-B34D-EAA9CBE913D9}"/>
              </a:ext>
            </a:extLst>
          </p:cNvPr>
          <p:cNvPicPr>
            <a:picLocks noChangeAspect="1"/>
          </p:cNvPicPr>
          <p:nvPr/>
        </p:nvPicPr>
        <p:blipFill>
          <a:blip r:embed="rId4"/>
          <a:stretch>
            <a:fillRect/>
          </a:stretch>
        </p:blipFill>
        <p:spPr>
          <a:xfrm>
            <a:off x="9554976" y="4656281"/>
            <a:ext cx="1638300" cy="1231900"/>
          </a:xfrm>
          <a:prstGeom prst="rect">
            <a:avLst/>
          </a:prstGeom>
        </p:spPr>
      </p:pic>
      <p:pic>
        <p:nvPicPr>
          <p:cNvPr id="7" name="Picture 6">
            <a:extLst>
              <a:ext uri="{FF2B5EF4-FFF2-40B4-BE49-F238E27FC236}">
                <a16:creationId xmlns:a16="http://schemas.microsoft.com/office/drawing/2014/main" id="{A97B8D90-A20E-724C-8A5C-F584269AA9EE}"/>
              </a:ext>
            </a:extLst>
          </p:cNvPr>
          <p:cNvPicPr>
            <a:picLocks noChangeAspect="1"/>
          </p:cNvPicPr>
          <p:nvPr/>
        </p:nvPicPr>
        <p:blipFill>
          <a:blip r:embed="rId5"/>
          <a:stretch>
            <a:fillRect/>
          </a:stretch>
        </p:blipFill>
        <p:spPr>
          <a:xfrm>
            <a:off x="193965" y="1690688"/>
            <a:ext cx="3180590" cy="2120393"/>
          </a:xfrm>
          <a:prstGeom prst="rect">
            <a:avLst/>
          </a:prstGeom>
        </p:spPr>
      </p:pic>
      <p:pic>
        <p:nvPicPr>
          <p:cNvPr id="8" name="Picture 7">
            <a:extLst>
              <a:ext uri="{FF2B5EF4-FFF2-40B4-BE49-F238E27FC236}">
                <a16:creationId xmlns:a16="http://schemas.microsoft.com/office/drawing/2014/main" id="{C2997C6E-D35C-3841-B9C0-C6C0A96AEB27}"/>
              </a:ext>
            </a:extLst>
          </p:cNvPr>
          <p:cNvPicPr>
            <a:picLocks noChangeAspect="1"/>
          </p:cNvPicPr>
          <p:nvPr/>
        </p:nvPicPr>
        <p:blipFill>
          <a:blip r:embed="rId6"/>
          <a:stretch>
            <a:fillRect/>
          </a:stretch>
        </p:blipFill>
        <p:spPr>
          <a:xfrm>
            <a:off x="9211478" y="2075051"/>
            <a:ext cx="2657806" cy="1771870"/>
          </a:xfrm>
          <a:prstGeom prst="rect">
            <a:avLst/>
          </a:prstGeom>
        </p:spPr>
      </p:pic>
    </p:spTree>
    <p:extLst>
      <p:ext uri="{BB962C8B-B14F-4D97-AF65-F5344CB8AC3E}">
        <p14:creationId xmlns:p14="http://schemas.microsoft.com/office/powerpoint/2010/main" val="524244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C7AEF-DEE2-45F7-8179-B0BDAF4D2FE2}"/>
              </a:ext>
            </a:extLst>
          </p:cNvPr>
          <p:cNvSpPr>
            <a:spLocks noGrp="1"/>
          </p:cNvSpPr>
          <p:nvPr>
            <p:ph type="title"/>
          </p:nvPr>
        </p:nvSpPr>
        <p:spPr>
          <a:xfrm>
            <a:off x="1286934" y="1465790"/>
            <a:ext cx="3860798" cy="3941345"/>
          </a:xfrm>
        </p:spPr>
        <p:txBody>
          <a:bodyPr>
            <a:normAutofit/>
          </a:bodyPr>
          <a:lstStyle/>
          <a:p>
            <a:r>
              <a:rPr lang="en-US" sz="6000" dirty="0"/>
              <a:t>Appeals</a:t>
            </a:r>
          </a:p>
        </p:txBody>
      </p:sp>
      <p:sp>
        <p:nvSpPr>
          <p:cNvPr id="3" name="Content Placeholder 2">
            <a:extLst>
              <a:ext uri="{FF2B5EF4-FFF2-40B4-BE49-F238E27FC236}">
                <a16:creationId xmlns:a16="http://schemas.microsoft.com/office/drawing/2014/main" id="{327C230F-9336-42EC-B461-607C17EA7E6F}"/>
              </a:ext>
            </a:extLst>
          </p:cNvPr>
          <p:cNvSpPr>
            <a:spLocks noGrp="1"/>
          </p:cNvSpPr>
          <p:nvPr>
            <p:ph idx="1"/>
          </p:nvPr>
        </p:nvSpPr>
        <p:spPr>
          <a:xfrm>
            <a:off x="6096000" y="804983"/>
            <a:ext cx="5905499" cy="5228279"/>
          </a:xfrm>
        </p:spPr>
        <p:txBody>
          <a:bodyPr anchor="ctr">
            <a:normAutofit/>
          </a:bodyPr>
          <a:lstStyle/>
          <a:p>
            <a:r>
              <a:rPr lang="en-US" sz="2400" dirty="0">
                <a:latin typeface="Times New Roman" panose="02020603050405020304" pitchFamily="18" charset="0"/>
                <a:cs typeface="Times New Roman" panose="02020603050405020304" pitchFamily="18" charset="0"/>
              </a:rPr>
              <a:t>When a trial court reaches its final decision on a case, the losing party has the option to appeal the decision in the hopes of getting it </a:t>
            </a:r>
            <a:r>
              <a:rPr lang="en-US" sz="2400" u="sng" dirty="0">
                <a:latin typeface="Times New Roman" panose="02020603050405020304" pitchFamily="18" charset="0"/>
                <a:cs typeface="Times New Roman" panose="02020603050405020304" pitchFamily="18" charset="0"/>
              </a:rPr>
              <a:t>reversed</a:t>
            </a:r>
            <a:r>
              <a:rPr lang="en-US" sz="2400" dirty="0">
                <a:latin typeface="Times New Roman" panose="02020603050405020304" pitchFamily="18" charset="0"/>
                <a:cs typeface="Times New Roman" panose="02020603050405020304" pitchFamily="18" charset="0"/>
              </a:rPr>
              <a:t> (a new decision in favor of the losing party), or </a:t>
            </a:r>
            <a:r>
              <a:rPr lang="en-US" sz="2400" u="sng" dirty="0">
                <a:latin typeface="Times New Roman" panose="02020603050405020304" pitchFamily="18" charset="0"/>
                <a:cs typeface="Times New Roman" panose="02020603050405020304" pitchFamily="18" charset="0"/>
              </a:rPr>
              <a:t>remanded</a:t>
            </a:r>
            <a:r>
              <a:rPr lang="en-US" sz="2400" dirty="0">
                <a:latin typeface="Times New Roman" panose="02020603050405020304" pitchFamily="18" charset="0"/>
                <a:cs typeface="Times New Roman" panose="02020603050405020304" pitchFamily="18" charset="0"/>
              </a:rPr>
              <a:t> (where the trial court essentially has a do-over).</a:t>
            </a:r>
          </a:p>
          <a:p>
            <a:r>
              <a:rPr lang="en-US" sz="2400" dirty="0">
                <a:latin typeface="Times New Roman" panose="02020603050405020304" pitchFamily="18" charset="0"/>
                <a:cs typeface="Times New Roman" panose="02020603050405020304" pitchFamily="18" charset="0"/>
              </a:rPr>
              <a:t>In a criminal case the prosecution is </a:t>
            </a:r>
            <a:r>
              <a:rPr lang="en-US" sz="2400" u="sng" dirty="0">
                <a:latin typeface="Times New Roman" panose="02020603050405020304" pitchFamily="18" charset="0"/>
                <a:cs typeface="Times New Roman" panose="02020603050405020304" pitchFamily="18" charset="0"/>
              </a:rPr>
              <a:t>not</a:t>
            </a:r>
            <a:r>
              <a:rPr lang="en-US" sz="2400" dirty="0">
                <a:latin typeface="Times New Roman" panose="02020603050405020304" pitchFamily="18" charset="0"/>
                <a:cs typeface="Times New Roman" panose="02020603050405020304" pitchFamily="18" charset="0"/>
              </a:rPr>
              <a:t> allowed to file an appeal if the court reaches a verdict in favor of the defense (e.g., if the court finds the defendant not guilty of the crime). </a:t>
            </a:r>
          </a:p>
          <a:p>
            <a:r>
              <a:rPr lang="en-US" sz="2400" dirty="0">
                <a:latin typeface="Times New Roman" panose="02020603050405020304" pitchFamily="18" charset="0"/>
                <a:cs typeface="Times New Roman" panose="02020603050405020304" pitchFamily="18" charset="0"/>
              </a:rPr>
              <a:t>However, both the prosecution and the defense are free to file appeals on other disputes, including pre-trial motions.</a:t>
            </a:r>
            <a:r>
              <a:rPr lang="en-US" sz="2400" b="1" dirty="0">
                <a:latin typeface="Times New Roman" panose="02020603050405020304" pitchFamily="18" charset="0"/>
                <a:cs typeface="Times New Roman" panose="02020603050405020304" pitchFamily="18" charset="0"/>
              </a:rPr>
              <a:t> </a:t>
            </a:r>
            <a:endParaRPr lang="en-US" sz="1800" b="1"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0340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6211</TotalTime>
  <Words>2904</Words>
  <Application>Microsoft Macintosh PowerPoint</Application>
  <PresentationFormat>Widescreen</PresentationFormat>
  <Paragraphs>156</Paragraphs>
  <Slides>27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Century</vt:lpstr>
      <vt:lpstr>Rockwell</vt:lpstr>
      <vt:lpstr>Rockwell Condensed</vt:lpstr>
      <vt:lpstr>Rockwell Extra Bold</vt:lpstr>
      <vt:lpstr>Times New Roman</vt:lpstr>
      <vt:lpstr>Wingdings</vt:lpstr>
      <vt:lpstr>Wood Type</vt:lpstr>
      <vt:lpstr>State v. Yuen</vt:lpstr>
      <vt:lpstr>Introduction</vt:lpstr>
      <vt:lpstr>QUESTION PRESENTED  </vt:lpstr>
      <vt:lpstr>Sources of Law      federal &amp; state</vt:lpstr>
      <vt:lpstr>Contrasts in the legal system</vt:lpstr>
      <vt:lpstr>Criminal Court: Who are the players?</vt:lpstr>
      <vt:lpstr>What does a criminal defense attorney do?</vt:lpstr>
      <vt:lpstr>The Hawai‘i Courts</vt:lpstr>
      <vt:lpstr>Appeals</vt:lpstr>
      <vt:lpstr>Appeals</vt:lpstr>
      <vt:lpstr>What Questions do courts decide?</vt:lpstr>
      <vt:lpstr>Factual Questions</vt:lpstr>
      <vt:lpstr>Legal Questions</vt:lpstr>
      <vt:lpstr>Legal Questions</vt:lpstr>
      <vt:lpstr>State v. Yuen The case</vt:lpstr>
      <vt:lpstr>The Facts of the case</vt:lpstr>
      <vt:lpstr>How the case reached the Supreme Court</vt:lpstr>
      <vt:lpstr>Evidentiary issues</vt:lpstr>
      <vt:lpstr>Why are evidence rules important?</vt:lpstr>
      <vt:lpstr>Posse Comitatus Act </vt:lpstr>
      <vt:lpstr>State v. Pattioay</vt:lpstr>
      <vt:lpstr>Ineffective counsel</vt:lpstr>
      <vt:lpstr>standard of review</vt:lpstr>
      <vt:lpstr>Mr. Yuen’s Argument</vt:lpstr>
      <vt:lpstr>State’s Argument</vt:lpstr>
      <vt:lpstr>Relevant sources of law</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v. Jardine</dc:title>
  <dc:creator>Liam</dc:creator>
  <cp:lastModifiedBy>Keahe Davis</cp:lastModifiedBy>
  <cp:revision>11</cp:revision>
  <cp:lastPrinted>2024-03-27T03:53:21Z</cp:lastPrinted>
  <dcterms:created xsi:type="dcterms:W3CDTF">2021-10-16T22:19:44Z</dcterms:created>
  <dcterms:modified xsi:type="dcterms:W3CDTF">2024-03-28T19:01:50Z</dcterms:modified>
</cp:coreProperties>
</file>