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2VFkLTWpgCBQ0FFxawraT3kCU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338" y="0"/>
            <a:ext cx="3038475" cy="4667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67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2: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NOTE: This should not be an opportunity to divert into a discussion of the “no vehicles in the park” issue; it should just be an illustration of the basic point.</a:t>
            </a:r>
            <a:endParaRPr/>
          </a:p>
        </p:txBody>
      </p:sp>
      <p:sp>
        <p:nvSpPr>
          <p:cNvPr id="228" name="Google Shape;228;p12: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7: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0: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2: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3: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4: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5: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6: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7: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9"/>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9"/>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9"/>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 name="Google Shape;22;p29"/>
          <p:cNvGrpSpPr/>
          <p:nvPr/>
        </p:nvGrpSpPr>
        <p:grpSpPr>
          <a:xfrm>
            <a:off x="9649215" y="4068923"/>
            <a:ext cx="1080904" cy="1080902"/>
            <a:chOff x="9685338" y="4460675"/>
            <a:chExt cx="1080904" cy="1080902"/>
          </a:xfrm>
        </p:grpSpPr>
        <p:sp>
          <p:nvSpPr>
            <p:cNvPr id="23" name="Google Shape;23;p29"/>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9"/>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9"/>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9"/>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27" name="Google Shape;27;p2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800" u="none" cap="none" strike="noStrike">
                <a:solidFill>
                  <a:srgbClr val="FFFFFF"/>
                </a:solidFill>
                <a:latin typeface="Rockwell"/>
                <a:ea typeface="Rockwell"/>
                <a:cs typeface="Rockwell"/>
                <a:sym typeface="Rockwell"/>
              </a:defRPr>
            </a:lvl1pPr>
            <a:lvl2pPr indent="0" lvl="1" marL="0" algn="ctr">
              <a:spcBef>
                <a:spcPts val="0"/>
              </a:spcBef>
              <a:buNone/>
              <a:defRPr b="1" i="0" sz="2800" u="none" cap="none" strike="noStrike">
                <a:solidFill>
                  <a:srgbClr val="FFFFFF"/>
                </a:solidFill>
                <a:latin typeface="Rockwell"/>
                <a:ea typeface="Rockwell"/>
                <a:cs typeface="Rockwell"/>
                <a:sym typeface="Rockwell"/>
              </a:defRPr>
            </a:lvl2pPr>
            <a:lvl3pPr indent="0" lvl="2" marL="0" algn="ctr">
              <a:spcBef>
                <a:spcPts val="0"/>
              </a:spcBef>
              <a:buNone/>
              <a:defRPr b="1" i="0" sz="2800" u="none" cap="none" strike="noStrike">
                <a:solidFill>
                  <a:srgbClr val="FFFFFF"/>
                </a:solidFill>
                <a:latin typeface="Rockwell"/>
                <a:ea typeface="Rockwell"/>
                <a:cs typeface="Rockwell"/>
                <a:sym typeface="Rockwell"/>
              </a:defRPr>
            </a:lvl3pPr>
            <a:lvl4pPr indent="0" lvl="3" marL="0" algn="ctr">
              <a:spcBef>
                <a:spcPts val="0"/>
              </a:spcBef>
              <a:buNone/>
              <a:defRPr b="1" i="0" sz="2800" u="none" cap="none" strike="noStrike">
                <a:solidFill>
                  <a:srgbClr val="FFFFFF"/>
                </a:solidFill>
                <a:latin typeface="Rockwell"/>
                <a:ea typeface="Rockwell"/>
                <a:cs typeface="Rockwell"/>
                <a:sym typeface="Rockwell"/>
              </a:defRPr>
            </a:lvl4pPr>
            <a:lvl5pPr indent="0" lvl="4" marL="0" algn="ctr">
              <a:spcBef>
                <a:spcPts val="0"/>
              </a:spcBef>
              <a:buNone/>
              <a:defRPr b="1" i="0" sz="2800" u="none" cap="none" strike="noStrike">
                <a:solidFill>
                  <a:srgbClr val="FFFFFF"/>
                </a:solidFill>
                <a:latin typeface="Rockwell"/>
                <a:ea typeface="Rockwell"/>
                <a:cs typeface="Rockwell"/>
                <a:sym typeface="Rockwell"/>
              </a:defRPr>
            </a:lvl5pPr>
            <a:lvl6pPr indent="0" lvl="5" marL="0" algn="ctr">
              <a:spcBef>
                <a:spcPts val="0"/>
              </a:spcBef>
              <a:buNone/>
              <a:defRPr b="1" i="0" sz="2800" u="none" cap="none" strike="noStrike">
                <a:solidFill>
                  <a:srgbClr val="FFFFFF"/>
                </a:solidFill>
                <a:latin typeface="Rockwell"/>
                <a:ea typeface="Rockwell"/>
                <a:cs typeface="Rockwell"/>
                <a:sym typeface="Rockwell"/>
              </a:defRPr>
            </a:lvl6pPr>
            <a:lvl7pPr indent="0" lvl="6" marL="0" algn="ctr">
              <a:spcBef>
                <a:spcPts val="0"/>
              </a:spcBef>
              <a:buNone/>
              <a:defRPr b="1" i="0" sz="2800" u="none" cap="none" strike="noStrike">
                <a:solidFill>
                  <a:srgbClr val="FFFFFF"/>
                </a:solidFill>
                <a:latin typeface="Rockwell"/>
                <a:ea typeface="Rockwell"/>
                <a:cs typeface="Rockwell"/>
                <a:sym typeface="Rockwell"/>
              </a:defRPr>
            </a:lvl7pPr>
            <a:lvl8pPr indent="0" lvl="7" marL="0" algn="ctr">
              <a:spcBef>
                <a:spcPts val="0"/>
              </a:spcBef>
              <a:buNone/>
              <a:defRPr b="1" i="0" sz="2800" u="none" cap="none" strike="noStrike">
                <a:solidFill>
                  <a:srgbClr val="FFFFFF"/>
                </a:solidFill>
                <a:latin typeface="Rockwell"/>
                <a:ea typeface="Rockwell"/>
                <a:cs typeface="Rockwell"/>
                <a:sym typeface="Rockwell"/>
              </a:defRPr>
            </a:lvl8pPr>
            <a:lvl9pPr indent="0" lvl="8" mar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3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8"/>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5" name="Google Shape;95;p3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39"/>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9"/>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01" name="Google Shape;101;p3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0"/>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33" name="Google Shape;33;p3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1"/>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39" name="Google Shape;39;p31"/>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40" name="Google Shape;40;p31"/>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41" name="Google Shape;41;p31"/>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42" name="Google Shape;42;p3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5" name="Shape 45"/>
        <p:cNvGrpSpPr/>
        <p:nvPr/>
      </p:nvGrpSpPr>
      <p:grpSpPr>
        <a:xfrm>
          <a:off x="0" y="0"/>
          <a:ext cx="0" cy="0"/>
          <a:chOff x="0" y="0"/>
          <a:chExt cx="0" cy="0"/>
        </a:xfrm>
      </p:grpSpPr>
      <p:sp>
        <p:nvSpPr>
          <p:cNvPr id="46" name="Google Shape;46;p32"/>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2"/>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8000"/>
              <a:buFont typeface="Rockwell"/>
              <a:buNone/>
              <a:defRPr b="0"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2"/>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49" name="Google Shape;49;p32"/>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2"/>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51" name="Google Shape;51;p32"/>
          <p:cNvGrpSpPr/>
          <p:nvPr/>
        </p:nvGrpSpPr>
        <p:grpSpPr>
          <a:xfrm>
            <a:off x="897399" y="2325848"/>
            <a:ext cx="1080904" cy="1080902"/>
            <a:chOff x="9685338" y="4460675"/>
            <a:chExt cx="1080904" cy="1080902"/>
          </a:xfrm>
        </p:grpSpPr>
        <p:sp>
          <p:nvSpPr>
            <p:cNvPr id="52" name="Google Shape;52;p32"/>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2"/>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 name="Google Shape;54;p32"/>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Rockwell"/>
                <a:ea typeface="Rockwell"/>
                <a:cs typeface="Rockwell"/>
                <a:sym typeface="Rockwell"/>
              </a:defRPr>
            </a:lvl1pPr>
            <a:lvl2pPr indent="0" lvl="1" marL="0" algn="ctr">
              <a:spcBef>
                <a:spcPts val="0"/>
              </a:spcBef>
              <a:buNone/>
              <a:defRPr b="1" sz="2800">
                <a:solidFill>
                  <a:srgbClr val="FFFFFF"/>
                </a:solidFill>
                <a:latin typeface="Rockwell"/>
                <a:ea typeface="Rockwell"/>
                <a:cs typeface="Rockwell"/>
                <a:sym typeface="Rockwell"/>
              </a:defRPr>
            </a:lvl2pPr>
            <a:lvl3pPr indent="0" lvl="2" marL="0" algn="ctr">
              <a:spcBef>
                <a:spcPts val="0"/>
              </a:spcBef>
              <a:buNone/>
              <a:defRPr b="1" sz="2800">
                <a:solidFill>
                  <a:srgbClr val="FFFFFF"/>
                </a:solidFill>
                <a:latin typeface="Rockwell"/>
                <a:ea typeface="Rockwell"/>
                <a:cs typeface="Rockwell"/>
                <a:sym typeface="Rockwell"/>
              </a:defRPr>
            </a:lvl3pPr>
            <a:lvl4pPr indent="0" lvl="3" marL="0" algn="ctr">
              <a:spcBef>
                <a:spcPts val="0"/>
              </a:spcBef>
              <a:buNone/>
              <a:defRPr b="1" sz="2800">
                <a:solidFill>
                  <a:srgbClr val="FFFFFF"/>
                </a:solidFill>
                <a:latin typeface="Rockwell"/>
                <a:ea typeface="Rockwell"/>
                <a:cs typeface="Rockwell"/>
                <a:sym typeface="Rockwell"/>
              </a:defRPr>
            </a:lvl4pPr>
            <a:lvl5pPr indent="0" lvl="4" marL="0" algn="ctr">
              <a:spcBef>
                <a:spcPts val="0"/>
              </a:spcBef>
              <a:buNone/>
              <a:defRPr b="1" sz="2800">
                <a:solidFill>
                  <a:srgbClr val="FFFFFF"/>
                </a:solidFill>
                <a:latin typeface="Rockwell"/>
                <a:ea typeface="Rockwell"/>
                <a:cs typeface="Rockwell"/>
                <a:sym typeface="Rockwell"/>
              </a:defRPr>
            </a:lvl5pPr>
            <a:lvl6pPr indent="0" lvl="5" marL="0" algn="ctr">
              <a:spcBef>
                <a:spcPts val="0"/>
              </a:spcBef>
              <a:buNone/>
              <a:defRPr b="1" sz="2800">
                <a:solidFill>
                  <a:srgbClr val="FFFFFF"/>
                </a:solidFill>
                <a:latin typeface="Rockwell"/>
                <a:ea typeface="Rockwell"/>
                <a:cs typeface="Rockwell"/>
                <a:sym typeface="Rockwell"/>
              </a:defRPr>
            </a:lvl6pPr>
            <a:lvl7pPr indent="0" lvl="6" marL="0" algn="ctr">
              <a:spcBef>
                <a:spcPts val="0"/>
              </a:spcBef>
              <a:buNone/>
              <a:defRPr b="1" sz="2800">
                <a:solidFill>
                  <a:srgbClr val="FFFFFF"/>
                </a:solidFill>
                <a:latin typeface="Rockwell"/>
                <a:ea typeface="Rockwell"/>
                <a:cs typeface="Rockwell"/>
                <a:sym typeface="Rockwell"/>
              </a:defRPr>
            </a:lvl7pPr>
            <a:lvl8pPr indent="0" lvl="7" marL="0" algn="ctr">
              <a:spcBef>
                <a:spcPts val="0"/>
              </a:spcBef>
              <a:buNone/>
              <a:defRPr b="1" sz="2800">
                <a:solidFill>
                  <a:srgbClr val="FFFFFF"/>
                </a:solidFill>
                <a:latin typeface="Rockwell"/>
                <a:ea typeface="Rockwell"/>
                <a:cs typeface="Rockwell"/>
                <a:sym typeface="Rockwell"/>
              </a:defRPr>
            </a:lvl8pPr>
            <a:lvl9pPr indent="0" lvl="8" mar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3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3"/>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58" name="Google Shape;58;p33"/>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59" name="Google Shape;59;p3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3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4"/>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3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1" name="Shape 71"/>
        <p:cNvGrpSpPr/>
        <p:nvPr/>
      </p:nvGrpSpPr>
      <p:grpSpPr>
        <a:xfrm>
          <a:off x="0" y="0"/>
          <a:ext cx="0" cy="0"/>
          <a:chOff x="0" y="0"/>
          <a:chExt cx="0" cy="0"/>
        </a:xfrm>
      </p:grpSpPr>
      <p:sp>
        <p:nvSpPr>
          <p:cNvPr id="72" name="Google Shape;72;p36"/>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6"/>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6"/>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5" name="Google Shape;75;p36"/>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76" name="Google Shape;76;p3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78" name="Google Shape;78;p36"/>
          <p:cNvGrpSpPr/>
          <p:nvPr/>
        </p:nvGrpSpPr>
        <p:grpSpPr>
          <a:xfrm>
            <a:off x="11401725" y="6229681"/>
            <a:ext cx="457200" cy="457200"/>
            <a:chOff x="11361456" y="6195813"/>
            <a:chExt cx="548640" cy="548640"/>
          </a:xfrm>
        </p:grpSpPr>
        <p:sp>
          <p:nvSpPr>
            <p:cNvPr id="79" name="Google Shape;79;p36"/>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6"/>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3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2" name="Shape 82"/>
        <p:cNvGrpSpPr/>
        <p:nvPr/>
      </p:nvGrpSpPr>
      <p:grpSpPr>
        <a:xfrm>
          <a:off x="0" y="0"/>
          <a:ext cx="0" cy="0"/>
          <a:chOff x="0" y="0"/>
          <a:chExt cx="0" cy="0"/>
        </a:xfrm>
      </p:grpSpPr>
      <p:sp>
        <p:nvSpPr>
          <p:cNvPr id="83" name="Google Shape;83;p37"/>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7"/>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7"/>
          <p:cNvSpPr/>
          <p:nvPr>
            <p:ph idx="2" type="pic"/>
          </p:nvPr>
        </p:nvSpPr>
        <p:spPr>
          <a:xfrm>
            <a:off x="0" y="0"/>
            <a:ext cx="8303740" cy="6858000"/>
          </a:xfrm>
          <a:prstGeom prst="rect">
            <a:avLst/>
          </a:prstGeom>
          <a:solidFill>
            <a:srgbClr val="E1DFDF"/>
          </a:solidFill>
          <a:ln>
            <a:noFill/>
          </a:ln>
        </p:spPr>
      </p:sp>
      <p:sp>
        <p:nvSpPr>
          <p:cNvPr id="86" name="Google Shape;86;p37"/>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7" name="Google Shape;87;p3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88" name="Google Shape;88;p37"/>
          <p:cNvGrpSpPr/>
          <p:nvPr/>
        </p:nvGrpSpPr>
        <p:grpSpPr>
          <a:xfrm>
            <a:off x="11401725" y="6229681"/>
            <a:ext cx="457200" cy="457200"/>
            <a:chOff x="11361456" y="6195813"/>
            <a:chExt cx="548640" cy="548640"/>
          </a:xfrm>
        </p:grpSpPr>
        <p:sp>
          <p:nvSpPr>
            <p:cNvPr id="89" name="Google Shape;89;p37"/>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7"/>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3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2" name="Google Shape;12;p2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2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4" name="Google Shape;14;p28"/>
          <p:cNvGrpSpPr/>
          <p:nvPr/>
        </p:nvGrpSpPr>
        <p:grpSpPr>
          <a:xfrm>
            <a:off x="11401725" y="6229681"/>
            <a:ext cx="457200" cy="457200"/>
            <a:chOff x="11361456" y="6195813"/>
            <a:chExt cx="548640" cy="548640"/>
          </a:xfrm>
        </p:grpSpPr>
        <p:sp>
          <p:nvSpPr>
            <p:cNvPr id="15" name="Google Shape;15;p28"/>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8"/>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2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1"/>
          <p:cNvSpPr/>
          <p:nvPr/>
        </p:nvSpPr>
        <p:spPr>
          <a:xfrm>
            <a:off x="0" y="0"/>
            <a:ext cx="12188952"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109" name="Google Shape;109;p1"/>
          <p:cNvSpPr/>
          <p:nvPr/>
        </p:nvSpPr>
        <p:spPr>
          <a:xfrm>
            <a:off x="0" y="4257366"/>
            <a:ext cx="12192000" cy="2610465"/>
          </a:xfrm>
          <a:prstGeom prst="rect">
            <a:avLst/>
          </a:prstGeom>
          <a:blipFill rotWithShape="1">
            <a:blip r:embed="rId3">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110" name="Google Shape;110;p1"/>
          <p:cNvSpPr txBox="1"/>
          <p:nvPr>
            <p:ph type="ctrTitle"/>
          </p:nvPr>
        </p:nvSpPr>
        <p:spPr>
          <a:xfrm>
            <a:off x="1051560" y="4355692"/>
            <a:ext cx="11137392" cy="1079714"/>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chemeClr val="dk1"/>
              </a:buClr>
              <a:buSzPts val="7200"/>
              <a:buFont typeface="Rockwell"/>
              <a:buNone/>
            </a:pPr>
            <a:r>
              <a:rPr lang="en-US" sz="7200" u="sng" cap="none">
                <a:solidFill>
                  <a:schemeClr val="dk1"/>
                </a:solidFill>
              </a:rPr>
              <a:t>State v. Zuffante</a:t>
            </a:r>
            <a:endParaRPr sz="7200" u="sng" cap="none">
              <a:solidFill>
                <a:schemeClr val="dk1"/>
              </a:solidFill>
            </a:endParaRPr>
          </a:p>
        </p:txBody>
      </p:sp>
      <p:sp>
        <p:nvSpPr>
          <p:cNvPr id="111" name="Google Shape;111;p1"/>
          <p:cNvSpPr txBox="1"/>
          <p:nvPr>
            <p:ph idx="1" type="subTitle"/>
          </p:nvPr>
        </p:nvSpPr>
        <p:spPr>
          <a:xfrm>
            <a:off x="1069848" y="5543496"/>
            <a:ext cx="9052560" cy="7292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400"/>
              <a:buNone/>
            </a:pPr>
            <a:r>
              <a:rPr b="1" lang="en-US" sz="4000"/>
              <a:t>Overview &amp; Background</a:t>
            </a:r>
            <a:endParaRPr/>
          </a:p>
        </p:txBody>
      </p:sp>
      <p:pic>
        <p:nvPicPr>
          <p:cNvPr id="112" name="Google Shape;112;p1"/>
          <p:cNvPicPr preferRelativeResize="0"/>
          <p:nvPr/>
        </p:nvPicPr>
        <p:blipFill rotWithShape="1">
          <a:blip r:embed="rId4">
            <a:alphaModFix/>
          </a:blip>
          <a:srcRect b="7997" l="0" r="-1" t="631"/>
          <a:stretch/>
        </p:blipFill>
        <p:spPr>
          <a:xfrm>
            <a:off x="635457" y="640080"/>
            <a:ext cx="10916463" cy="3316489"/>
          </a:xfrm>
          <a:prstGeom prst="rect">
            <a:avLst/>
          </a:prstGeom>
          <a:noFill/>
          <a:ln>
            <a:noFill/>
          </a:ln>
        </p:spPr>
      </p:pic>
      <p:grpSp>
        <p:nvGrpSpPr>
          <p:cNvPr id="113" name="Google Shape;113;p1"/>
          <p:cNvGrpSpPr/>
          <p:nvPr/>
        </p:nvGrpSpPr>
        <p:grpSpPr>
          <a:xfrm>
            <a:off x="10245590" y="5111496"/>
            <a:ext cx="1080904" cy="1080902"/>
            <a:chOff x="9685338" y="4460675"/>
            <a:chExt cx="1080904" cy="1080902"/>
          </a:xfrm>
        </p:grpSpPr>
        <p:sp>
          <p:nvSpPr>
            <p:cNvPr id="114" name="Google Shape;114;p1"/>
            <p:cNvSpPr/>
            <p:nvPr/>
          </p:nvSpPr>
          <p:spPr>
            <a:xfrm>
              <a:off x="9685338" y="4460675"/>
              <a:ext cx="1080904" cy="1080902"/>
            </a:xfrm>
            <a:prstGeom prst="ellipse">
              <a:avLst/>
            </a:prstGeom>
            <a:blipFill rotWithShape="1">
              <a:blip r:embed="rId5">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115" name="Google Shape;115;p1"/>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400"/>
                                        <p:tgtEl>
                                          <p:spTgt spid="111">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10"/>
                                        </p:tgtEl>
                                        <p:attrNameLst>
                                          <p:attrName>style.visibility</p:attrName>
                                        </p:attrNameLst>
                                      </p:cBhvr>
                                      <p:to>
                                        <p:strVal val="visible"/>
                                      </p:to>
                                    </p:set>
                                    <p:animEffect filter="fade" transition="in">
                                      <p:cBhvr>
                                        <p:cTn dur="4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0"/>
          <p:cNvSpPr/>
          <p:nvPr/>
        </p:nvSpPr>
        <p:spPr>
          <a:xfrm>
            <a:off x="1679388" y="44452"/>
            <a:ext cx="8694738" cy="1373187"/>
          </a:xfrm>
          <a:prstGeom prst="roundRect">
            <a:avLst>
              <a:gd fmla="val 3361" name="adj"/>
            </a:avLst>
          </a:prstGeom>
          <a:gradFill>
            <a:gsLst>
              <a:gs pos="0">
                <a:srgbClr val="0293E0"/>
              </a:gs>
              <a:gs pos="100000">
                <a:srgbClr val="83D3FD"/>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14" name="Google Shape;214;p10"/>
          <p:cNvSpPr txBox="1"/>
          <p:nvPr>
            <p:ph type="title"/>
          </p:nvPr>
        </p:nvSpPr>
        <p:spPr>
          <a:xfrm>
            <a:off x="1069848" y="221674"/>
            <a:ext cx="10058400" cy="126567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n-US"/>
              <a:t>FACTUAL QUESTIONS</a:t>
            </a:r>
            <a:endParaRPr/>
          </a:p>
        </p:txBody>
      </p:sp>
      <p:sp>
        <p:nvSpPr>
          <p:cNvPr id="215" name="Google Shape;215;p10"/>
          <p:cNvSpPr txBox="1"/>
          <p:nvPr>
            <p:ph idx="1" type="body"/>
          </p:nvPr>
        </p:nvSpPr>
        <p:spPr>
          <a:xfrm>
            <a:off x="457200" y="1487345"/>
            <a:ext cx="117348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720"/>
              <a:buNone/>
            </a:pPr>
            <a:r>
              <a:rPr b="1" lang="en-US" sz="3200"/>
              <a:t>Questions of Fact:</a:t>
            </a:r>
            <a:endParaRPr/>
          </a:p>
          <a:p>
            <a:pPr indent="-182880" lvl="0" marL="182880" rtl="0" algn="l">
              <a:lnSpc>
                <a:spcPct val="90000"/>
              </a:lnSpc>
              <a:spcBef>
                <a:spcPts val="1200"/>
              </a:spcBef>
              <a:spcAft>
                <a:spcPts val="0"/>
              </a:spcAft>
              <a:buSzPts val="2040"/>
              <a:buChar char="▪"/>
            </a:pPr>
            <a:r>
              <a:rPr lang="en-US" sz="2400"/>
              <a:t>Who, what, when, where, why, how.</a:t>
            </a:r>
            <a:endParaRPr/>
          </a:p>
          <a:p>
            <a:pPr indent="-182880" lvl="0" marL="182880" rtl="0" algn="l">
              <a:lnSpc>
                <a:spcPct val="90000"/>
              </a:lnSpc>
              <a:spcBef>
                <a:spcPts val="1200"/>
              </a:spcBef>
              <a:spcAft>
                <a:spcPts val="0"/>
              </a:spcAft>
              <a:buSzPts val="2040"/>
              <a:buChar char="▪"/>
            </a:pPr>
            <a:r>
              <a:rPr lang="en-US" sz="2400"/>
              <a:t>Basically, questions of fact cover all of the questions about the things that happened, which have led to the case being brought to court. </a:t>
            </a:r>
            <a:endParaRPr/>
          </a:p>
          <a:p>
            <a:pPr indent="-182880" lvl="0" marL="182880" rtl="0" algn="l">
              <a:lnSpc>
                <a:spcPct val="90000"/>
              </a:lnSpc>
              <a:spcBef>
                <a:spcPts val="1200"/>
              </a:spcBef>
              <a:spcAft>
                <a:spcPts val="0"/>
              </a:spcAft>
              <a:buSzPts val="2040"/>
              <a:buChar char="▪"/>
            </a:pPr>
            <a:r>
              <a:rPr lang="en-US" sz="2400"/>
              <a:t>Since the trial courts are the only ones who hear the witnesses, and see the evidence, they are better at judging facts. </a:t>
            </a:r>
            <a:endParaRPr/>
          </a:p>
          <a:p>
            <a:pPr indent="-182880" lvl="0" marL="182880" rtl="0" algn="l">
              <a:lnSpc>
                <a:spcPct val="90000"/>
              </a:lnSpc>
              <a:spcBef>
                <a:spcPts val="1200"/>
              </a:spcBef>
              <a:spcAft>
                <a:spcPts val="0"/>
              </a:spcAft>
              <a:buSzPts val="2040"/>
              <a:buChar char="▪"/>
            </a:pPr>
            <a:r>
              <a:rPr lang="en-US" sz="2400"/>
              <a:t>Answering these questions is normally reserved for the </a:t>
            </a:r>
            <a:r>
              <a:rPr lang="en-US" sz="2400" u="sng"/>
              <a:t>jury</a:t>
            </a:r>
            <a:r>
              <a:rPr lang="en-US" sz="2400"/>
              <a:t>. Often, courts will refer to the jury as the “</a:t>
            </a:r>
            <a:r>
              <a:rPr lang="en-US" sz="2400" u="sng"/>
              <a:t>trier of fact</a:t>
            </a:r>
            <a:r>
              <a:rPr lang="en-US" sz="2400"/>
              <a:t>.”</a:t>
            </a:r>
            <a:endParaRPr/>
          </a:p>
        </p:txBody>
      </p:sp>
      <p:pic>
        <p:nvPicPr>
          <p:cNvPr id="216" name="Google Shape;216;p10"/>
          <p:cNvPicPr preferRelativeResize="0"/>
          <p:nvPr/>
        </p:nvPicPr>
        <p:blipFill rotWithShape="1">
          <a:blip r:embed="rId3">
            <a:alphaModFix/>
          </a:blip>
          <a:srcRect b="0" l="0" r="0" t="0"/>
          <a:stretch/>
        </p:blipFill>
        <p:spPr>
          <a:xfrm>
            <a:off x="6664634" y="4817701"/>
            <a:ext cx="5741831" cy="24894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p:nvPr/>
        </p:nvSpPr>
        <p:spPr>
          <a:xfrm>
            <a:off x="1679388" y="44452"/>
            <a:ext cx="8694738" cy="1373187"/>
          </a:xfrm>
          <a:prstGeom prst="roundRect">
            <a:avLst>
              <a:gd fmla="val 3361" name="adj"/>
            </a:avLst>
          </a:prstGeom>
          <a:gradFill>
            <a:gsLst>
              <a:gs pos="0">
                <a:srgbClr val="0293E0"/>
              </a:gs>
              <a:gs pos="100000">
                <a:srgbClr val="83D3FD"/>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22" name="Google Shape;222;p11"/>
          <p:cNvSpPr txBox="1"/>
          <p:nvPr>
            <p:ph type="title"/>
          </p:nvPr>
        </p:nvSpPr>
        <p:spPr>
          <a:xfrm>
            <a:off x="1069848" y="484632"/>
            <a:ext cx="10058400" cy="9330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n-US"/>
              <a:t>LEGAL QUESTIONS</a:t>
            </a:r>
            <a:endParaRPr/>
          </a:p>
        </p:txBody>
      </p:sp>
      <p:sp>
        <p:nvSpPr>
          <p:cNvPr id="223" name="Google Shape;223;p11"/>
          <p:cNvSpPr txBox="1"/>
          <p:nvPr>
            <p:ph idx="1" type="body"/>
          </p:nvPr>
        </p:nvSpPr>
        <p:spPr>
          <a:xfrm>
            <a:off x="187065" y="1542764"/>
            <a:ext cx="11838679"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720"/>
              <a:buNone/>
            </a:pPr>
            <a:r>
              <a:rPr b="1" lang="en-US" sz="3200"/>
              <a:t>Questions of Law </a:t>
            </a:r>
            <a:r>
              <a:rPr lang="en-US" sz="2800"/>
              <a:t>- These questions aren’t about what happened:</a:t>
            </a:r>
            <a:endParaRPr/>
          </a:p>
          <a:p>
            <a:pPr indent="-182880" lvl="1" marL="457200" rtl="0" algn="l">
              <a:lnSpc>
                <a:spcPct val="90000"/>
              </a:lnSpc>
              <a:spcBef>
                <a:spcPts val="400"/>
              </a:spcBef>
              <a:spcAft>
                <a:spcPts val="0"/>
              </a:spcAft>
              <a:buSzPts val="1870"/>
              <a:buChar char="▪"/>
            </a:pPr>
            <a:r>
              <a:rPr b="1" lang="en-US" sz="2200"/>
              <a:t>What </a:t>
            </a:r>
            <a:r>
              <a:rPr b="1" lang="en-US" sz="2200" u="sng"/>
              <a:t>is</a:t>
            </a:r>
            <a:r>
              <a:rPr b="1" lang="en-US" sz="2200"/>
              <a:t> the law?    </a:t>
            </a:r>
            <a:endParaRPr/>
          </a:p>
          <a:p>
            <a:pPr indent="-182880" lvl="1" marL="457200" rtl="0" algn="l">
              <a:lnSpc>
                <a:spcPct val="90000"/>
              </a:lnSpc>
              <a:spcBef>
                <a:spcPts val="600"/>
              </a:spcBef>
              <a:spcAft>
                <a:spcPts val="0"/>
              </a:spcAft>
              <a:buSzPts val="1870"/>
              <a:buChar char="▪"/>
            </a:pPr>
            <a:r>
              <a:rPr b="1" lang="en-US" sz="2200"/>
              <a:t>Was the law applied correctly by the lower court? </a:t>
            </a:r>
            <a:endParaRPr/>
          </a:p>
          <a:p>
            <a:pPr indent="-182880" lvl="0" marL="182880" rtl="0" algn="l">
              <a:lnSpc>
                <a:spcPct val="90000"/>
              </a:lnSpc>
              <a:spcBef>
                <a:spcPts val="1400"/>
              </a:spcBef>
              <a:spcAft>
                <a:spcPts val="0"/>
              </a:spcAft>
              <a:buSzPts val="2040"/>
              <a:buChar char="▪"/>
            </a:pPr>
            <a:r>
              <a:rPr lang="en-US" sz="2400"/>
              <a:t>Answering these questions is reserved for the </a:t>
            </a:r>
            <a:r>
              <a:rPr lang="en-US" sz="2400" u="sng"/>
              <a:t>judge</a:t>
            </a:r>
            <a:r>
              <a:rPr lang="en-US" sz="2400"/>
              <a:t>. Courts refer to the judge as the “</a:t>
            </a:r>
            <a:r>
              <a:rPr lang="en-US" sz="2400" u="sng"/>
              <a:t>trier of law</a:t>
            </a:r>
            <a:r>
              <a:rPr lang="en-US" sz="2400"/>
              <a:t>.” </a:t>
            </a:r>
            <a:endParaRPr/>
          </a:p>
          <a:p>
            <a:pPr indent="-182880" lvl="0" marL="182880" rtl="0" algn="l">
              <a:lnSpc>
                <a:spcPct val="90000"/>
              </a:lnSpc>
              <a:spcBef>
                <a:spcPts val="1200"/>
              </a:spcBef>
              <a:spcAft>
                <a:spcPts val="0"/>
              </a:spcAft>
              <a:buSzPts val="2040"/>
              <a:buChar char="▪"/>
            </a:pPr>
            <a:r>
              <a:rPr lang="en-US" sz="2400"/>
              <a:t>Appeals courts merely look at the record of the case from the trial court. </a:t>
            </a:r>
            <a:endParaRPr/>
          </a:p>
          <a:p>
            <a:pPr indent="-182880" lvl="0" marL="182880" rtl="0" algn="l">
              <a:lnSpc>
                <a:spcPct val="90000"/>
              </a:lnSpc>
              <a:spcBef>
                <a:spcPts val="1200"/>
              </a:spcBef>
              <a:spcAft>
                <a:spcPts val="0"/>
              </a:spcAft>
              <a:buSzPts val="2040"/>
              <a:buChar char="▪"/>
            </a:pPr>
            <a:r>
              <a:rPr lang="en-US" sz="2400"/>
              <a:t>Witnesses and juries are </a:t>
            </a:r>
            <a:r>
              <a:rPr lang="en-US" sz="2400" u="sng"/>
              <a:t>not</a:t>
            </a:r>
            <a:r>
              <a:rPr lang="en-US" sz="2400"/>
              <a:t> part of the appeals process.</a:t>
            </a:r>
            <a:endParaRPr/>
          </a:p>
          <a:p>
            <a:pPr indent="-182880" lvl="0" marL="182880" rtl="0" algn="l">
              <a:lnSpc>
                <a:spcPct val="90000"/>
              </a:lnSpc>
              <a:spcBef>
                <a:spcPts val="1200"/>
              </a:spcBef>
              <a:spcAft>
                <a:spcPts val="0"/>
              </a:spcAft>
              <a:buSzPts val="2040"/>
              <a:buChar char="▪"/>
            </a:pPr>
            <a:r>
              <a:rPr lang="en-US" sz="2400"/>
              <a:t>Appeals usually focus on questions of law.</a:t>
            </a:r>
            <a:endParaRPr/>
          </a:p>
          <a:p>
            <a:pPr indent="-53339" lvl="0" marL="182880" rtl="0" algn="l">
              <a:lnSpc>
                <a:spcPct val="90000"/>
              </a:lnSpc>
              <a:spcBef>
                <a:spcPts val="1200"/>
              </a:spcBef>
              <a:spcAft>
                <a:spcPts val="0"/>
              </a:spcAft>
              <a:buSzPts val="2040"/>
              <a:buNone/>
            </a:pPr>
            <a:r>
              <a:t/>
            </a:r>
            <a:endParaRPr sz="2400"/>
          </a:p>
          <a:p>
            <a:pPr indent="-53339" lvl="0" marL="182880" rtl="0" algn="l">
              <a:lnSpc>
                <a:spcPct val="90000"/>
              </a:lnSpc>
              <a:spcBef>
                <a:spcPts val="1200"/>
              </a:spcBef>
              <a:spcAft>
                <a:spcPts val="0"/>
              </a:spcAft>
              <a:buSzPts val="2040"/>
              <a:buNone/>
            </a:pPr>
            <a:r>
              <a:t/>
            </a:r>
            <a:endParaRPr sz="2400"/>
          </a:p>
        </p:txBody>
      </p:sp>
      <p:pic>
        <p:nvPicPr>
          <p:cNvPr id="224" name="Google Shape;224;p11"/>
          <p:cNvPicPr preferRelativeResize="0"/>
          <p:nvPr/>
        </p:nvPicPr>
        <p:blipFill rotWithShape="1">
          <a:blip r:embed="rId3">
            <a:alphaModFix/>
          </a:blip>
          <a:srcRect b="0" l="0" r="0" t="0"/>
          <a:stretch/>
        </p:blipFill>
        <p:spPr>
          <a:xfrm>
            <a:off x="8136568" y="4716378"/>
            <a:ext cx="4258631" cy="23003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2"/>
          <p:cNvSpPr/>
          <p:nvPr/>
        </p:nvSpPr>
        <p:spPr>
          <a:xfrm>
            <a:off x="1679388" y="44452"/>
            <a:ext cx="8694738" cy="1373187"/>
          </a:xfrm>
          <a:prstGeom prst="roundRect">
            <a:avLst>
              <a:gd fmla="val 3361" name="adj"/>
            </a:avLst>
          </a:prstGeom>
          <a:gradFill>
            <a:gsLst>
              <a:gs pos="0">
                <a:srgbClr val="0293E0"/>
              </a:gs>
              <a:gs pos="100000">
                <a:srgbClr val="83D3FD"/>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31" name="Google Shape;231;p12"/>
          <p:cNvSpPr txBox="1"/>
          <p:nvPr>
            <p:ph type="title"/>
          </p:nvPr>
        </p:nvSpPr>
        <p:spPr>
          <a:xfrm>
            <a:off x="1069848" y="484632"/>
            <a:ext cx="10058400" cy="83616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n-US"/>
              <a:t>LEGAL QUESTIONS</a:t>
            </a:r>
            <a:endParaRPr/>
          </a:p>
        </p:txBody>
      </p:sp>
      <p:sp>
        <p:nvSpPr>
          <p:cNvPr id="232" name="Google Shape;232;p12"/>
          <p:cNvSpPr txBox="1"/>
          <p:nvPr>
            <p:ph idx="1" type="body"/>
          </p:nvPr>
        </p:nvSpPr>
        <p:spPr>
          <a:xfrm>
            <a:off x="117446" y="1551963"/>
            <a:ext cx="12074554" cy="511617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380"/>
              <a:buNone/>
            </a:pPr>
            <a:r>
              <a:rPr b="1" lang="en-US" sz="2800"/>
              <a:t>Sometimes legal questions arise because a situation is novel or new.</a:t>
            </a:r>
            <a:endParaRPr/>
          </a:p>
          <a:p>
            <a:pPr indent="-182880" lvl="0" marL="182880" rtl="0" algn="l">
              <a:lnSpc>
                <a:spcPct val="90000"/>
              </a:lnSpc>
              <a:spcBef>
                <a:spcPts val="1200"/>
              </a:spcBef>
              <a:spcAft>
                <a:spcPts val="0"/>
              </a:spcAft>
              <a:buSzPts val="2040"/>
              <a:buChar char="▪"/>
            </a:pPr>
            <a:r>
              <a:rPr lang="en-US" sz="2400"/>
              <a:t>When the Constitution was written, there were no telephones, computers, or AK-47s</a:t>
            </a:r>
            <a:endParaRPr/>
          </a:p>
          <a:p>
            <a:pPr indent="-182880" lvl="1" marL="457200" rtl="0" algn="l">
              <a:lnSpc>
                <a:spcPct val="90000"/>
              </a:lnSpc>
              <a:spcBef>
                <a:spcPts val="400"/>
              </a:spcBef>
              <a:spcAft>
                <a:spcPts val="0"/>
              </a:spcAft>
              <a:buSzPts val="1530"/>
              <a:buChar char="▪"/>
            </a:pPr>
            <a:r>
              <a:rPr lang="en-US"/>
              <a:t>How does the right to free speech change when we communicate with TikTok and Instagram instead of letters and newspapers?</a:t>
            </a:r>
            <a:endParaRPr/>
          </a:p>
          <a:p>
            <a:pPr indent="-182880" lvl="1" marL="457200" rtl="0" algn="l">
              <a:lnSpc>
                <a:spcPct val="90000"/>
              </a:lnSpc>
              <a:spcBef>
                <a:spcPts val="600"/>
              </a:spcBef>
              <a:spcAft>
                <a:spcPts val="0"/>
              </a:spcAft>
              <a:buSzPts val="1530"/>
              <a:buChar char="▪"/>
            </a:pPr>
            <a:r>
              <a:rPr lang="en-US"/>
              <a:t>Is the right to bear arms different today because guns can fire hundreds of bullets per minute instead of taking two minutes to reload and not working when it rains?</a:t>
            </a:r>
            <a:endParaRPr/>
          </a:p>
          <a:p>
            <a:pPr indent="0" lvl="0" marL="0" rtl="0" algn="l">
              <a:lnSpc>
                <a:spcPct val="90000"/>
              </a:lnSpc>
              <a:spcBef>
                <a:spcPts val="1400"/>
              </a:spcBef>
              <a:spcAft>
                <a:spcPts val="0"/>
              </a:spcAft>
              <a:buSzPts val="1700"/>
              <a:buNone/>
            </a:pPr>
            <a:r>
              <a:t/>
            </a:r>
            <a:endParaRPr/>
          </a:p>
          <a:p>
            <a:pPr indent="0" lvl="0" marL="0" rtl="0" algn="l">
              <a:lnSpc>
                <a:spcPct val="90000"/>
              </a:lnSpc>
              <a:spcBef>
                <a:spcPts val="1200"/>
              </a:spcBef>
              <a:spcAft>
                <a:spcPts val="0"/>
              </a:spcAft>
              <a:buSzPts val="2380"/>
              <a:buNone/>
            </a:pPr>
            <a:r>
              <a:rPr b="1" lang="en-US" sz="2800"/>
              <a:t>Even when a law written down, it may not be obvious how it applies.</a:t>
            </a:r>
            <a:endParaRPr b="1"/>
          </a:p>
          <a:p>
            <a:pPr indent="-182880" lvl="0" marL="182880" rtl="0" algn="l">
              <a:lnSpc>
                <a:spcPct val="90000"/>
              </a:lnSpc>
              <a:spcBef>
                <a:spcPts val="1200"/>
              </a:spcBef>
              <a:spcAft>
                <a:spcPts val="0"/>
              </a:spcAft>
              <a:buSzPts val="2040"/>
              <a:buChar char="▪"/>
            </a:pPr>
            <a:r>
              <a:rPr lang="en-US" sz="2400"/>
              <a:t>The rule is “No vehicles in the park.” </a:t>
            </a:r>
            <a:endParaRPr/>
          </a:p>
          <a:p>
            <a:pPr indent="-182880" lvl="1" marL="457200" rtl="0" algn="l">
              <a:lnSpc>
                <a:spcPct val="90000"/>
              </a:lnSpc>
              <a:spcBef>
                <a:spcPts val="400"/>
              </a:spcBef>
              <a:spcAft>
                <a:spcPts val="0"/>
              </a:spcAft>
              <a:buSzPts val="1530"/>
              <a:buChar char="▪"/>
            </a:pPr>
            <a:r>
              <a:rPr lang="en-US"/>
              <a:t>I understand I cannot drive my car in the park.</a:t>
            </a:r>
            <a:endParaRPr/>
          </a:p>
          <a:p>
            <a:pPr indent="-182880" lvl="1" marL="457200" rtl="0" algn="l">
              <a:lnSpc>
                <a:spcPct val="90000"/>
              </a:lnSpc>
              <a:spcBef>
                <a:spcPts val="600"/>
              </a:spcBef>
              <a:spcAft>
                <a:spcPts val="0"/>
              </a:spcAft>
              <a:buSzPts val="1530"/>
              <a:buChar char="▪"/>
            </a:pPr>
            <a:r>
              <a:rPr lang="en-US"/>
              <a:t>Are Segway tours allowed?</a:t>
            </a:r>
            <a:endParaRPr/>
          </a:p>
          <a:p>
            <a:pPr indent="-182880" lvl="1" marL="457200" rtl="0" algn="l">
              <a:lnSpc>
                <a:spcPct val="90000"/>
              </a:lnSpc>
              <a:spcBef>
                <a:spcPts val="600"/>
              </a:spcBef>
              <a:spcAft>
                <a:spcPts val="0"/>
              </a:spcAft>
              <a:buSzPts val="1530"/>
              <a:buChar char="▪"/>
            </a:pPr>
            <a:r>
              <a:rPr lang="en-US"/>
              <a:t>Can my child ride a tricycle in the park?</a:t>
            </a:r>
            <a:endParaRPr/>
          </a:p>
          <a:p>
            <a:pPr indent="-182880" lvl="1" marL="457200" rtl="0" algn="l">
              <a:lnSpc>
                <a:spcPct val="90000"/>
              </a:lnSpc>
              <a:spcBef>
                <a:spcPts val="600"/>
              </a:spcBef>
              <a:spcAft>
                <a:spcPts val="0"/>
              </a:spcAft>
              <a:buSzPts val="1530"/>
              <a:buChar char="▪"/>
            </a:pPr>
            <a:r>
              <a:rPr lang="en-US"/>
              <a:t>What about pushing my baby in a stroller? </a:t>
            </a:r>
            <a:endParaRPr/>
          </a:p>
        </p:txBody>
      </p:sp>
      <p:pic>
        <p:nvPicPr>
          <p:cNvPr id="233" name="Google Shape;233;p12"/>
          <p:cNvPicPr preferRelativeResize="0"/>
          <p:nvPr/>
        </p:nvPicPr>
        <p:blipFill rotWithShape="1">
          <a:blip r:embed="rId3">
            <a:alphaModFix/>
          </a:blip>
          <a:srcRect b="0" l="0" r="0" t="0"/>
          <a:stretch/>
        </p:blipFill>
        <p:spPr>
          <a:xfrm>
            <a:off x="9767455" y="5018870"/>
            <a:ext cx="2424545" cy="1857099"/>
          </a:xfrm>
          <a:prstGeom prst="rect">
            <a:avLst/>
          </a:prstGeom>
          <a:noFill/>
          <a:ln>
            <a:noFill/>
          </a:ln>
        </p:spPr>
      </p:pic>
      <p:pic>
        <p:nvPicPr>
          <p:cNvPr id="234" name="Google Shape;234;p12"/>
          <p:cNvPicPr preferRelativeResize="0"/>
          <p:nvPr/>
        </p:nvPicPr>
        <p:blipFill rotWithShape="1">
          <a:blip r:embed="rId4">
            <a:alphaModFix/>
          </a:blip>
          <a:srcRect b="0" l="0" r="0" t="0"/>
          <a:stretch/>
        </p:blipFill>
        <p:spPr>
          <a:xfrm>
            <a:off x="8443168" y="4687102"/>
            <a:ext cx="1231900" cy="2084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500"/>
                                        <p:tgtEl>
                                          <p:spTgt spid="2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3"/>
          <p:cNvSpPr/>
          <p:nvPr/>
        </p:nvSpPr>
        <p:spPr>
          <a:xfrm>
            <a:off x="-112295" y="0"/>
            <a:ext cx="12304295" cy="6978316"/>
          </a:xfrm>
          <a:prstGeom prst="roundRect">
            <a:avLst>
              <a:gd fmla="val 1264" name="adj"/>
            </a:avLst>
          </a:prstGeom>
          <a:gradFill>
            <a:gsLst>
              <a:gs pos="0">
                <a:srgbClr val="0293E0"/>
              </a:gs>
              <a:gs pos="100000">
                <a:srgbClr val="83D3FD"/>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pic>
        <p:nvPicPr>
          <p:cNvPr id="240" name="Google Shape;240;p13"/>
          <p:cNvPicPr preferRelativeResize="0"/>
          <p:nvPr/>
        </p:nvPicPr>
        <p:blipFill rotWithShape="1">
          <a:blip r:embed="rId3">
            <a:alphaModFix/>
          </a:blip>
          <a:srcRect b="0" l="0" r="0" t="0"/>
          <a:stretch/>
        </p:blipFill>
        <p:spPr>
          <a:xfrm>
            <a:off x="4559300" y="1098551"/>
            <a:ext cx="3054350" cy="1019175"/>
          </a:xfrm>
          <a:prstGeom prst="rect">
            <a:avLst/>
          </a:prstGeom>
          <a:noFill/>
          <a:ln>
            <a:noFill/>
          </a:ln>
        </p:spPr>
      </p:pic>
      <p:sp>
        <p:nvSpPr>
          <p:cNvPr id="241" name="Google Shape;241;p13"/>
          <p:cNvSpPr txBox="1"/>
          <p:nvPr>
            <p:ph type="title"/>
          </p:nvPr>
        </p:nvSpPr>
        <p:spPr>
          <a:xfrm>
            <a:off x="301841" y="2476500"/>
            <a:ext cx="10972800" cy="1968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7200"/>
              <a:buFont typeface="Rockwell"/>
              <a:buNone/>
            </a:pPr>
            <a:r>
              <a:rPr lang="en-US" sz="7200" u="sng" cap="none"/>
              <a:t>State v. Zuffante</a:t>
            </a:r>
            <a:br>
              <a:rPr lang="en-US"/>
            </a:br>
            <a:r>
              <a:rPr lang="en-US"/>
              <a:t>THE CASE</a:t>
            </a:r>
            <a:endParaRPr/>
          </a:p>
        </p:txBody>
      </p:sp>
      <p:pic>
        <p:nvPicPr>
          <p:cNvPr descr="spoce logo text.png" id="242" name="Google Shape;242;p13"/>
          <p:cNvPicPr preferRelativeResize="0"/>
          <p:nvPr/>
        </p:nvPicPr>
        <p:blipFill rotWithShape="1">
          <a:blip r:embed="rId4">
            <a:alphaModFix/>
          </a:blip>
          <a:srcRect b="0" l="0" r="0" t="0"/>
          <a:stretch/>
        </p:blipFill>
        <p:spPr>
          <a:xfrm>
            <a:off x="9652000" y="6031344"/>
            <a:ext cx="2429450" cy="8266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4"/>
          <p:cNvSpPr txBox="1"/>
          <p:nvPr>
            <p:ph type="title"/>
          </p:nvPr>
        </p:nvSpPr>
        <p:spPr>
          <a:xfrm>
            <a:off x="243128" y="142875"/>
            <a:ext cx="11439814" cy="114530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6600"/>
              <a:buFont typeface="Rockwell"/>
              <a:buNone/>
            </a:pPr>
            <a:r>
              <a:rPr lang="en-US" sz="6600"/>
              <a:t>THE FACTS OF THE CASE</a:t>
            </a:r>
            <a:endParaRPr/>
          </a:p>
        </p:txBody>
      </p:sp>
      <p:sp>
        <p:nvSpPr>
          <p:cNvPr id="248" name="Google Shape;248;p14"/>
          <p:cNvSpPr txBox="1"/>
          <p:nvPr>
            <p:ph idx="1" type="body"/>
          </p:nvPr>
        </p:nvSpPr>
        <p:spPr>
          <a:xfrm>
            <a:off x="243127" y="1439333"/>
            <a:ext cx="11796473" cy="52757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40"/>
              <a:buNone/>
            </a:pPr>
            <a:r>
              <a:rPr lang="en-US" sz="2400"/>
              <a:t>Charles Zuffante was riding with his girlfriend in Kona, Hawaiʻi, when police officers pulled them over for a traffic stop. Police saw drug paraphernalia in the car and found methamphetamine in Mr. Zuffante’s pocket. Mr. Zuffante was arrested and more drugs were found when police searched the car.</a:t>
            </a:r>
            <a:endParaRPr/>
          </a:p>
          <a:p>
            <a:pPr indent="0" lvl="0" marL="0" rtl="0" algn="l">
              <a:lnSpc>
                <a:spcPct val="100000"/>
              </a:lnSpc>
              <a:spcBef>
                <a:spcPts val="1200"/>
              </a:spcBef>
              <a:spcAft>
                <a:spcPts val="0"/>
              </a:spcAft>
              <a:buSzPts val="2040"/>
              <a:buNone/>
            </a:pPr>
            <a:r>
              <a:rPr lang="en-US" sz="2400"/>
              <a:t>At the police station, Mr. Zuffante was questioned by Officer Gaspar. Mr. Zuffante described how he had sold drugs in the past, stated that everything in the car was his, and said that he did not want his girlfriend arrested. Officer Gaspar was the only person present for the interrogation. No recording was made of the interrogation because the recording equipment at the police station was broken. Officer Gaspar recorded his report of the interrogation a week later.</a:t>
            </a:r>
            <a:endParaRPr/>
          </a:p>
          <a:p>
            <a:pPr indent="0" lvl="0" marL="0" rtl="0" algn="l">
              <a:lnSpc>
                <a:spcPct val="100000"/>
              </a:lnSpc>
              <a:spcBef>
                <a:spcPts val="1200"/>
              </a:spcBef>
              <a:spcAft>
                <a:spcPts val="0"/>
              </a:spcAft>
              <a:buSzPts val="2040"/>
              <a:buNone/>
            </a:pPr>
            <a:r>
              <a:rPr lang="en-US" sz="2400"/>
              <a:t>At trial, the judge allowed Officer Gaspar to testify about the interrogation. Mr. Zuffante took the stand in his own defense. Mr. Zuffante was found guilty of attempted distribution of methamphetamine.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15"/>
          <p:cNvSpPr txBox="1"/>
          <p:nvPr>
            <p:ph type="title"/>
          </p:nvPr>
        </p:nvSpPr>
        <p:spPr>
          <a:xfrm>
            <a:off x="449181" y="484632"/>
            <a:ext cx="1129364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HOW THE CASE REACHED THE SUPREME COURT</a:t>
            </a:r>
            <a:endParaRPr/>
          </a:p>
        </p:txBody>
      </p:sp>
      <p:sp>
        <p:nvSpPr>
          <p:cNvPr id="254" name="Google Shape;254;p15"/>
          <p:cNvSpPr/>
          <p:nvPr/>
        </p:nvSpPr>
        <p:spPr>
          <a:xfrm>
            <a:off x="1066800" y="2013293"/>
            <a:ext cx="10058400" cy="80683"/>
          </a:xfrm>
          <a:prstGeom prst="rect">
            <a:avLst/>
          </a:prstGeom>
          <a:blipFill rotWithShape="1">
            <a:blip r:embed="rId3">
              <a:alphaModFix amt="85000"/>
            </a:blip>
            <a:tile algn="ctr" flip="xy" tx="0" sx="92000" ty="-762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255" name="Google Shape;255;p15"/>
          <p:cNvGrpSpPr/>
          <p:nvPr/>
        </p:nvGrpSpPr>
        <p:grpSpPr>
          <a:xfrm>
            <a:off x="449180" y="2176075"/>
            <a:ext cx="11518232" cy="4680510"/>
            <a:chOff x="0" y="1414"/>
            <a:chExt cx="11518232" cy="4680510"/>
          </a:xfrm>
        </p:grpSpPr>
        <p:sp>
          <p:nvSpPr>
            <p:cNvPr id="256" name="Google Shape;256;p15"/>
            <p:cNvSpPr/>
            <p:nvPr/>
          </p:nvSpPr>
          <p:spPr>
            <a:xfrm>
              <a:off x="0" y="1414"/>
              <a:ext cx="11518232" cy="1220641"/>
            </a:xfrm>
            <a:prstGeom prst="roundRect">
              <a:avLst>
                <a:gd fmla="val 16667" name="adj"/>
              </a:avLst>
            </a:prstGeom>
            <a:solidFill>
              <a:srgbClr val="9B2B1C"/>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txBox="1"/>
            <p:nvPr/>
          </p:nvSpPr>
          <p:spPr>
            <a:xfrm>
              <a:off x="59587" y="61001"/>
              <a:ext cx="11399058" cy="1101467"/>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Rockwell"/>
                <a:buNone/>
              </a:pPr>
              <a:r>
                <a:rPr b="0" lang="en-US" sz="2800">
                  <a:solidFill>
                    <a:schemeClr val="lt1"/>
                  </a:solidFill>
                  <a:latin typeface="Rockwell"/>
                  <a:ea typeface="Rockwell"/>
                  <a:cs typeface="Rockwell"/>
                  <a:sym typeface="Rockwell"/>
                </a:rPr>
                <a:t>The Circuit Court found Mr. Zuffante guilty.</a:t>
              </a:r>
              <a:endParaRPr/>
            </a:p>
          </p:txBody>
        </p:sp>
        <p:sp>
          <p:nvSpPr>
            <p:cNvPr id="258" name="Google Shape;258;p15"/>
            <p:cNvSpPr/>
            <p:nvPr/>
          </p:nvSpPr>
          <p:spPr>
            <a:xfrm>
              <a:off x="0" y="1222056"/>
              <a:ext cx="11518232" cy="7443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txBox="1"/>
            <p:nvPr/>
          </p:nvSpPr>
          <p:spPr>
            <a:xfrm>
              <a:off x="0" y="1222056"/>
              <a:ext cx="11518232" cy="744350"/>
            </a:xfrm>
            <a:prstGeom prst="rect">
              <a:avLst/>
            </a:prstGeom>
            <a:noFill/>
            <a:ln>
              <a:noFill/>
            </a:ln>
          </p:spPr>
          <p:txBody>
            <a:bodyPr anchorCtr="0" anchor="t" bIns="22850" lIns="365700" spcFirstLastPara="1" rIns="128000" wrap="square" tIns="22850">
              <a:noAutofit/>
            </a:bodyPr>
            <a:lstStyle/>
            <a:p>
              <a:pPr indent="-171450" lvl="1" marL="171450" marR="0" rtl="0" algn="l">
                <a:lnSpc>
                  <a:spcPct val="90000"/>
                </a:lnSpc>
                <a:spcBef>
                  <a:spcPts val="0"/>
                </a:spcBef>
                <a:spcAft>
                  <a:spcPts val="0"/>
                </a:spcAft>
                <a:buClr>
                  <a:schemeClr val="dk1"/>
                </a:buClr>
                <a:buSzPts val="1800"/>
                <a:buFont typeface="Rockwell"/>
                <a:buChar char="•"/>
              </a:pPr>
              <a:r>
                <a:rPr b="1" i="0" lang="en-US" sz="1800" u="none" cap="none" strike="noStrike">
                  <a:solidFill>
                    <a:schemeClr val="dk1"/>
                  </a:solidFill>
                  <a:latin typeface="Rockwell"/>
                  <a:ea typeface="Rockwell"/>
                  <a:cs typeface="Rockwell"/>
                  <a:sym typeface="Rockwell"/>
                </a:rPr>
                <a:t>Mr. Zuffante’s attorney made a pretrial motion to exclude Officer Gaspar’s testimony. After the judge allowed the evidence, the attorney did not raise further objections during Officer Gaspar’s testimony. </a:t>
              </a:r>
              <a:endParaRPr/>
            </a:p>
          </p:txBody>
        </p:sp>
        <p:sp>
          <p:nvSpPr>
            <p:cNvPr id="260" name="Google Shape;260;p15"/>
            <p:cNvSpPr/>
            <p:nvPr/>
          </p:nvSpPr>
          <p:spPr>
            <a:xfrm>
              <a:off x="0" y="1966407"/>
              <a:ext cx="11518232" cy="1220641"/>
            </a:xfrm>
            <a:prstGeom prst="roundRect">
              <a:avLst>
                <a:gd fmla="val 16667" name="adj"/>
              </a:avLst>
            </a:prstGeom>
            <a:solidFill>
              <a:schemeClr val="accent3"/>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
            <p:cNvSpPr txBox="1"/>
            <p:nvPr/>
          </p:nvSpPr>
          <p:spPr>
            <a:xfrm>
              <a:off x="59587" y="2025994"/>
              <a:ext cx="11399058" cy="1101467"/>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Rockwell"/>
                <a:buNone/>
              </a:pPr>
              <a:r>
                <a:rPr b="0" lang="en-US" sz="2800">
                  <a:solidFill>
                    <a:schemeClr val="lt1"/>
                  </a:solidFill>
                  <a:latin typeface="Rockwell"/>
                  <a:ea typeface="Rockwell"/>
                  <a:cs typeface="Rockwell"/>
                  <a:sym typeface="Rockwell"/>
                </a:rPr>
                <a:t>The Intermediate Court of Appeals affirmed the trial court.</a:t>
              </a:r>
              <a:endParaRPr/>
            </a:p>
          </p:txBody>
        </p:sp>
        <p:sp>
          <p:nvSpPr>
            <p:cNvPr id="262" name="Google Shape;262;p15"/>
            <p:cNvSpPr/>
            <p:nvPr/>
          </p:nvSpPr>
          <p:spPr>
            <a:xfrm>
              <a:off x="0" y="3187049"/>
              <a:ext cx="11518232" cy="274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5"/>
            <p:cNvSpPr txBox="1"/>
            <p:nvPr/>
          </p:nvSpPr>
          <p:spPr>
            <a:xfrm>
              <a:off x="0" y="3187049"/>
              <a:ext cx="11518232" cy="274234"/>
            </a:xfrm>
            <a:prstGeom prst="rect">
              <a:avLst/>
            </a:prstGeom>
            <a:noFill/>
            <a:ln>
              <a:noFill/>
            </a:ln>
          </p:spPr>
          <p:txBody>
            <a:bodyPr anchorCtr="0" anchor="t" bIns="22850" lIns="365700" spcFirstLastPara="1" rIns="128000" wrap="square" tIns="22850">
              <a:noAutofit/>
            </a:bodyPr>
            <a:lstStyle/>
            <a:p>
              <a:pPr indent="-171450" lvl="1" marL="171450" marR="0" rtl="0" algn="l">
                <a:lnSpc>
                  <a:spcPct val="90000"/>
                </a:lnSpc>
                <a:spcBef>
                  <a:spcPts val="0"/>
                </a:spcBef>
                <a:spcAft>
                  <a:spcPts val="0"/>
                </a:spcAft>
                <a:buClr>
                  <a:schemeClr val="dk1"/>
                </a:buClr>
                <a:buSzPts val="1800"/>
                <a:buFont typeface="Rockwell"/>
                <a:buChar char="•"/>
              </a:pPr>
              <a:r>
                <a:rPr b="1" i="0" lang="en-US" sz="1800" u="none" cap="none" strike="noStrike">
                  <a:solidFill>
                    <a:schemeClr val="dk1"/>
                  </a:solidFill>
                  <a:latin typeface="Rockwell"/>
                  <a:ea typeface="Rockwell"/>
                  <a:cs typeface="Rockwell"/>
                  <a:sym typeface="Rockwell"/>
                </a:rPr>
                <a:t>The ICA issued a Summary Disposition Order upholding the conviction.</a:t>
              </a:r>
              <a:endParaRPr/>
            </a:p>
          </p:txBody>
        </p:sp>
        <p:sp>
          <p:nvSpPr>
            <p:cNvPr id="264" name="Google Shape;264;p15"/>
            <p:cNvSpPr/>
            <p:nvPr/>
          </p:nvSpPr>
          <p:spPr>
            <a:xfrm>
              <a:off x="0" y="3461283"/>
              <a:ext cx="11518232" cy="1220641"/>
            </a:xfrm>
            <a:prstGeom prst="roundRect">
              <a:avLst>
                <a:gd fmla="val 16667" name="adj"/>
              </a:avLst>
            </a:prstGeom>
            <a:solidFill>
              <a:schemeClr val="accent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txBox="1"/>
            <p:nvPr/>
          </p:nvSpPr>
          <p:spPr>
            <a:xfrm>
              <a:off x="59587" y="3520870"/>
              <a:ext cx="11399058" cy="1101467"/>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Rockwell"/>
                <a:buNone/>
              </a:pPr>
              <a:r>
                <a:rPr b="1" lang="en-US" sz="2400">
                  <a:solidFill>
                    <a:schemeClr val="lt1"/>
                  </a:solidFill>
                  <a:latin typeface="Rockwell"/>
                  <a:ea typeface="Rockwell"/>
                  <a:cs typeface="Rockwell"/>
                  <a:sym typeface="Rockwell"/>
                </a:rPr>
                <a:t>The Supreme Court agreed to hear the case on a writ of certiorari because of the Constitutional issues raised and because Defendant is asking the Court to overrule its own precedent.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9" name="Shape 269"/>
        <p:cNvGrpSpPr/>
        <p:nvPr/>
      </p:nvGrpSpPr>
      <p:grpSpPr>
        <a:xfrm>
          <a:off x="0" y="0"/>
          <a:ext cx="0" cy="0"/>
          <a:chOff x="0" y="0"/>
          <a:chExt cx="0" cy="0"/>
        </a:xfrm>
      </p:grpSpPr>
      <p:sp>
        <p:nvSpPr>
          <p:cNvPr id="270" name="Google Shape;270;p16"/>
          <p:cNvSpPr/>
          <p:nvPr/>
        </p:nvSpPr>
        <p:spPr>
          <a:xfrm>
            <a:off x="3344" y="-1"/>
            <a:ext cx="12188656"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271" name="Google Shape;271;p16"/>
          <p:cNvSpPr/>
          <p:nvPr/>
        </p:nvSpPr>
        <p:spPr>
          <a:xfrm>
            <a:off x="0" y="0"/>
            <a:ext cx="4648169" cy="6858000"/>
          </a:xfrm>
          <a:prstGeom prst="rect">
            <a:avLst/>
          </a:prstGeom>
          <a:solidFill>
            <a:srgbClr val="9E36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272" name="Google Shape;272;p16"/>
          <p:cNvSpPr txBox="1"/>
          <p:nvPr>
            <p:ph type="title"/>
          </p:nvPr>
        </p:nvSpPr>
        <p:spPr>
          <a:xfrm>
            <a:off x="643467" y="643466"/>
            <a:ext cx="3682969" cy="5580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Rockwell"/>
              <a:buNone/>
            </a:pPr>
            <a:r>
              <a:rPr b="0" i="0" lang="en-US" sz="3200" u="none" strike="noStrike">
                <a:solidFill>
                  <a:schemeClr val="lt1"/>
                </a:solidFill>
              </a:rPr>
              <a:t>ATTEMPTED PROMOTION OF A DANGEROUS DRUG IN THE FIRST DEGREE</a:t>
            </a:r>
            <a:endParaRPr sz="8000">
              <a:solidFill>
                <a:schemeClr val="lt1"/>
              </a:solidFill>
            </a:endParaRPr>
          </a:p>
        </p:txBody>
      </p:sp>
      <p:sp>
        <p:nvSpPr>
          <p:cNvPr id="273" name="Google Shape;273;p16"/>
          <p:cNvSpPr txBox="1"/>
          <p:nvPr>
            <p:ph idx="1" type="body"/>
          </p:nvPr>
        </p:nvSpPr>
        <p:spPr>
          <a:xfrm>
            <a:off x="4752975" y="-1"/>
            <a:ext cx="7343775" cy="6172202"/>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SzPts val="1360"/>
              <a:buNone/>
            </a:pPr>
            <a:r>
              <a:rPr b="1" i="0" lang="en-US" sz="1600" u="none" strike="noStrike">
                <a:latin typeface="Times New Roman"/>
                <a:ea typeface="Times New Roman"/>
                <a:cs typeface="Times New Roman"/>
                <a:sym typeface="Times New Roman"/>
              </a:rPr>
              <a:t>HRS § 705-500 Criminal attempt</a:t>
            </a:r>
            <a:r>
              <a:rPr b="0" i="0" lang="en-US" sz="1600" u="none" strike="noStrike">
                <a:latin typeface="Times New Roman"/>
                <a:ea typeface="Times New Roman"/>
                <a:cs typeface="Times New Roman"/>
                <a:sym typeface="Times New Roman"/>
              </a:rPr>
              <a:t>. </a:t>
            </a:r>
            <a:endParaRPr/>
          </a:p>
          <a:p>
            <a:pPr indent="0" lvl="0" marL="0" rtl="0" algn="l">
              <a:lnSpc>
                <a:spcPct val="90000"/>
              </a:lnSpc>
              <a:spcBef>
                <a:spcPts val="600"/>
              </a:spcBef>
              <a:spcAft>
                <a:spcPts val="0"/>
              </a:spcAft>
              <a:buSzPts val="1360"/>
              <a:buNone/>
            </a:pPr>
            <a:r>
              <a:rPr b="0" i="0" lang="en-US" sz="1600" u="none" strike="noStrike">
                <a:latin typeface="Times New Roman"/>
                <a:ea typeface="Times New Roman"/>
                <a:cs typeface="Times New Roman"/>
                <a:sym typeface="Times New Roman"/>
              </a:rPr>
              <a:t>(1) A person is guilty of an attempt to commit a crime if the person:</a:t>
            </a:r>
            <a:endParaRPr/>
          </a:p>
          <a:p>
            <a:pPr indent="0" lvl="1" marL="274320" rtl="0" algn="l">
              <a:lnSpc>
                <a:spcPct val="90000"/>
              </a:lnSpc>
              <a:spcBef>
                <a:spcPts val="600"/>
              </a:spcBef>
              <a:spcAft>
                <a:spcPts val="0"/>
              </a:spcAft>
              <a:buSzPts val="1360"/>
              <a:buNone/>
            </a:pPr>
            <a:r>
              <a:rPr b="0" i="0" lang="en-US" sz="1600" u="none" strike="noStrike">
                <a:latin typeface="Times New Roman"/>
                <a:ea typeface="Times New Roman"/>
                <a:cs typeface="Times New Roman"/>
                <a:sym typeface="Times New Roman"/>
              </a:rPr>
              <a:t>(a) Intentionally engages in conduct which would constitute the crime if the attendant circumstances were as the person believes them to be; or</a:t>
            </a:r>
            <a:endParaRPr/>
          </a:p>
          <a:p>
            <a:pPr indent="0" lvl="1" marL="274320" rtl="0" algn="l">
              <a:lnSpc>
                <a:spcPct val="90000"/>
              </a:lnSpc>
              <a:spcBef>
                <a:spcPts val="800"/>
              </a:spcBef>
              <a:spcAft>
                <a:spcPts val="0"/>
              </a:spcAft>
              <a:buSzPts val="1360"/>
              <a:buNone/>
            </a:pPr>
            <a:r>
              <a:rPr b="0" i="0" lang="en-US" sz="1600" u="none" strike="noStrike">
                <a:latin typeface="Times New Roman"/>
                <a:ea typeface="Times New Roman"/>
                <a:cs typeface="Times New Roman"/>
                <a:sym typeface="Times New Roman"/>
              </a:rPr>
              <a:t>(b) Intentionally engages in conduct which, under the circumstances as the person believes them to be, constitutes a substantial step in a course of conduct intended to culminate in the person's commission of the crime.</a:t>
            </a:r>
            <a:endParaRPr/>
          </a:p>
          <a:p>
            <a:pPr indent="0" lvl="0" marL="0" rtl="0" algn="l">
              <a:lnSpc>
                <a:spcPct val="90000"/>
              </a:lnSpc>
              <a:spcBef>
                <a:spcPts val="800"/>
              </a:spcBef>
              <a:spcAft>
                <a:spcPts val="0"/>
              </a:spcAft>
              <a:buSzPts val="1360"/>
              <a:buNone/>
            </a:pPr>
            <a:r>
              <a:rPr b="0" i="0" lang="en-US" sz="1600" u="none" strike="noStrike">
                <a:latin typeface="Times New Roman"/>
                <a:ea typeface="Times New Roman"/>
                <a:cs typeface="Times New Roman"/>
                <a:sym typeface="Times New Roman"/>
              </a:rPr>
              <a:t>(2) When causing a particular result is an element of the crime, a person is guilty of an attempt to commit the crime if, acting with the state of mind required to establish liability with respect to the attendant circumstances specified in the definition of the crime, the person intentionally engages in conduct which is a substantial step in a course of conduct intended or known to cause such a result.</a:t>
            </a:r>
            <a:endParaRPr/>
          </a:p>
          <a:p>
            <a:pPr indent="0" lvl="0" marL="0" rtl="0" algn="l">
              <a:lnSpc>
                <a:spcPct val="90000"/>
              </a:lnSpc>
              <a:spcBef>
                <a:spcPts val="600"/>
              </a:spcBef>
              <a:spcAft>
                <a:spcPts val="0"/>
              </a:spcAft>
              <a:buSzPts val="1360"/>
              <a:buNone/>
            </a:pPr>
            <a:r>
              <a:rPr b="0" i="0" lang="en-US" sz="1600" u="none" strike="noStrike">
                <a:latin typeface="Times New Roman"/>
                <a:ea typeface="Times New Roman"/>
                <a:cs typeface="Times New Roman"/>
                <a:sym typeface="Times New Roman"/>
              </a:rPr>
              <a:t>(3) Conduct shall not be considered a substantial step under this section unless it is strongly corroborative of the defendant's criminal intent.</a:t>
            </a:r>
            <a:endParaRPr/>
          </a:p>
          <a:p>
            <a:pPr indent="0" lvl="0" marL="0" rtl="0" algn="l">
              <a:lnSpc>
                <a:spcPct val="90000"/>
              </a:lnSpc>
              <a:spcBef>
                <a:spcPts val="600"/>
              </a:spcBef>
              <a:spcAft>
                <a:spcPts val="0"/>
              </a:spcAft>
              <a:buSzPts val="1360"/>
              <a:buNone/>
            </a:pPr>
            <a:r>
              <a:t/>
            </a:r>
            <a:endParaRPr b="0" i="0" sz="1600" u="none" strike="noStrike">
              <a:latin typeface="Times New Roman"/>
              <a:ea typeface="Times New Roman"/>
              <a:cs typeface="Times New Roman"/>
              <a:sym typeface="Times New Roman"/>
            </a:endParaRPr>
          </a:p>
          <a:p>
            <a:pPr indent="0" lvl="0" marL="0" rtl="0" algn="l">
              <a:lnSpc>
                <a:spcPct val="90000"/>
              </a:lnSpc>
              <a:spcBef>
                <a:spcPts val="600"/>
              </a:spcBef>
              <a:spcAft>
                <a:spcPts val="0"/>
              </a:spcAft>
              <a:buSzPts val="1360"/>
              <a:buNone/>
            </a:pPr>
            <a:r>
              <a:rPr b="1" i="0" lang="en-US" sz="1600" u="none" strike="noStrike">
                <a:latin typeface="Times New Roman"/>
                <a:ea typeface="Times New Roman"/>
                <a:cs typeface="Times New Roman"/>
                <a:sym typeface="Times New Roman"/>
              </a:rPr>
              <a:t>HRS § 712-1241 Promoting a dangerous drug in the first degree. </a:t>
            </a:r>
            <a:endParaRPr/>
          </a:p>
          <a:p>
            <a:pPr indent="0" lvl="0" marL="0" rtl="0" algn="l">
              <a:lnSpc>
                <a:spcPct val="90000"/>
              </a:lnSpc>
              <a:spcBef>
                <a:spcPts val="600"/>
              </a:spcBef>
              <a:spcAft>
                <a:spcPts val="0"/>
              </a:spcAft>
              <a:buSzPts val="1360"/>
              <a:buNone/>
            </a:pPr>
            <a:r>
              <a:rPr b="0" i="0" lang="en-US" sz="1600" u="none" strike="noStrike">
                <a:latin typeface="Times New Roman"/>
                <a:ea typeface="Times New Roman"/>
                <a:cs typeface="Times New Roman"/>
                <a:sym typeface="Times New Roman"/>
              </a:rPr>
              <a:t>(1) A person commits the offense of promoting a dangerous drug in the first degree if the person knowingly:</a:t>
            </a:r>
            <a:endParaRPr/>
          </a:p>
          <a:p>
            <a:pPr indent="0" lvl="1" marL="274320" rtl="0" algn="l">
              <a:lnSpc>
                <a:spcPct val="90000"/>
              </a:lnSpc>
              <a:spcBef>
                <a:spcPts val="600"/>
              </a:spcBef>
              <a:spcAft>
                <a:spcPts val="0"/>
              </a:spcAft>
              <a:buSzPts val="1360"/>
              <a:buNone/>
            </a:pPr>
            <a:r>
              <a:rPr b="0" i="0" lang="en-US" sz="1600" u="none" strike="noStrike">
                <a:latin typeface="Times New Roman"/>
                <a:ea typeface="Times New Roman"/>
                <a:cs typeface="Times New Roman"/>
                <a:sym typeface="Times New Roman"/>
              </a:rPr>
              <a:t>(b) Distributes:</a:t>
            </a:r>
            <a:endParaRPr/>
          </a:p>
          <a:p>
            <a:pPr indent="0" lvl="2" marL="548640" rtl="0" algn="l">
              <a:lnSpc>
                <a:spcPct val="90000"/>
              </a:lnSpc>
              <a:spcBef>
                <a:spcPts val="800"/>
              </a:spcBef>
              <a:spcAft>
                <a:spcPts val="0"/>
              </a:spcAft>
              <a:buSzPts val="1360"/>
              <a:buNone/>
            </a:pPr>
            <a:r>
              <a:rPr b="0" i="0" lang="en-US" u="none" strike="noStrike">
                <a:latin typeface="Times New Roman"/>
                <a:ea typeface="Times New Roman"/>
                <a:cs typeface="Times New Roman"/>
                <a:sym typeface="Times New Roman"/>
              </a:rPr>
              <a:t>(ii) One or more preparations, compounds, mixtures, or substances of an aggregate weight of:</a:t>
            </a:r>
            <a:endParaRPr/>
          </a:p>
          <a:p>
            <a:pPr indent="0" lvl="3" marL="822960" rtl="0" algn="l">
              <a:lnSpc>
                <a:spcPct val="90000"/>
              </a:lnSpc>
              <a:spcBef>
                <a:spcPts val="800"/>
              </a:spcBef>
              <a:spcAft>
                <a:spcPts val="0"/>
              </a:spcAft>
              <a:buSzPts val="1360"/>
              <a:buNone/>
            </a:pPr>
            <a:r>
              <a:rPr b="0" i="0" lang="en-US" u="none" strike="noStrike">
                <a:latin typeface="Times New Roman"/>
                <a:ea typeface="Times New Roman"/>
                <a:cs typeface="Times New Roman"/>
                <a:sym typeface="Times New Roman"/>
              </a:rPr>
              <a:t>(A) One-eighth ounce or more, containing methamphetamine, heroin, morphine, or cocaine or any of their</a:t>
            </a:r>
            <a:r>
              <a:rPr lang="en-US">
                <a:latin typeface="Times New Roman"/>
                <a:ea typeface="Times New Roman"/>
                <a:cs typeface="Times New Roman"/>
                <a:sym typeface="Times New Roman"/>
              </a:rPr>
              <a:t> </a:t>
            </a:r>
            <a:r>
              <a:rPr b="0" i="0" lang="en-US" u="none" strike="noStrike">
                <a:latin typeface="Times New Roman"/>
                <a:ea typeface="Times New Roman"/>
                <a:cs typeface="Times New Roman"/>
                <a:sym typeface="Times New Roman"/>
              </a:rPr>
              <a:t>respective salts, isomers, and salts of isomers; or</a:t>
            </a:r>
            <a:endParaRPr/>
          </a:p>
          <a:p>
            <a:pPr indent="0" lvl="3" marL="822960" rtl="0" algn="l">
              <a:lnSpc>
                <a:spcPct val="90000"/>
              </a:lnSpc>
              <a:spcBef>
                <a:spcPts val="800"/>
              </a:spcBef>
              <a:spcAft>
                <a:spcPts val="0"/>
              </a:spcAft>
              <a:buSzPts val="1360"/>
              <a:buNone/>
            </a:pPr>
            <a:r>
              <a:rPr b="0" i="0" lang="en-US" u="none" strike="noStrike">
                <a:latin typeface="Times New Roman"/>
                <a:ea typeface="Times New Roman"/>
                <a:cs typeface="Times New Roman"/>
                <a:sym typeface="Times New Roman"/>
              </a:rPr>
              <a:t>(B) Three-eighths ounce or more, containing any other dangerous drug[.]</a:t>
            </a:r>
            <a:endParaRPr>
              <a:latin typeface="Times New Roman"/>
              <a:ea typeface="Times New Roman"/>
              <a:cs typeface="Times New Roman"/>
              <a:sym typeface="Times New Roman"/>
            </a:endParaRPr>
          </a:p>
        </p:txBody>
      </p:sp>
      <p:grpSp>
        <p:nvGrpSpPr>
          <p:cNvPr id="274" name="Google Shape;274;p16"/>
          <p:cNvGrpSpPr/>
          <p:nvPr/>
        </p:nvGrpSpPr>
        <p:grpSpPr>
          <a:xfrm>
            <a:off x="11401725" y="6229681"/>
            <a:ext cx="457200" cy="457200"/>
            <a:chOff x="11401725" y="6229681"/>
            <a:chExt cx="457200" cy="457200"/>
          </a:xfrm>
        </p:grpSpPr>
        <p:sp>
          <p:nvSpPr>
            <p:cNvPr id="275" name="Google Shape;275;p16"/>
            <p:cNvSpPr/>
            <p:nvPr/>
          </p:nvSpPr>
          <p:spPr>
            <a:xfrm>
              <a:off x="11401725" y="6229681"/>
              <a:ext cx="457200" cy="457200"/>
            </a:xfrm>
            <a:prstGeom prst="ellipse">
              <a:avLst/>
            </a:prstGeom>
            <a:blipFill rotWithShape="1">
              <a:blip r:embed="rId3">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276" name="Google Shape;276;p16"/>
            <p:cNvSpPr/>
            <p:nvPr/>
          </p:nvSpPr>
          <p:spPr>
            <a:xfrm>
              <a:off x="11430918" y="6258874"/>
              <a:ext cx="398813" cy="398815"/>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7"/>
          <p:cNvSpPr txBox="1"/>
          <p:nvPr>
            <p:ph type="title"/>
          </p:nvPr>
        </p:nvSpPr>
        <p:spPr>
          <a:xfrm>
            <a:off x="223182" y="5470357"/>
            <a:ext cx="11325350" cy="105877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800"/>
              <a:buFont typeface="Rockwell"/>
              <a:buNone/>
            </a:pPr>
            <a:r>
              <a:rPr lang="en-US" sz="4800"/>
              <a:t>SUBSTANTIVE GUILT V. CONSTITUTIONAL DUE PROCESS</a:t>
            </a:r>
            <a:endParaRPr/>
          </a:p>
        </p:txBody>
      </p:sp>
      <p:grpSp>
        <p:nvGrpSpPr>
          <p:cNvPr id="282" name="Google Shape;282;p17"/>
          <p:cNvGrpSpPr/>
          <p:nvPr/>
        </p:nvGrpSpPr>
        <p:grpSpPr>
          <a:xfrm>
            <a:off x="225476" y="1121936"/>
            <a:ext cx="11741045" cy="3210442"/>
            <a:chOff x="2294" y="929431"/>
            <a:chExt cx="11741045" cy="3210442"/>
          </a:xfrm>
        </p:grpSpPr>
        <p:sp>
          <p:nvSpPr>
            <p:cNvPr id="283" name="Google Shape;283;p17"/>
            <p:cNvSpPr/>
            <p:nvPr/>
          </p:nvSpPr>
          <p:spPr>
            <a:xfrm>
              <a:off x="2294" y="929431"/>
              <a:ext cx="4892102" cy="3210442"/>
            </a:xfrm>
            <a:prstGeom prst="roundRect">
              <a:avLst>
                <a:gd fmla="val 10000" name="adj"/>
              </a:avLst>
            </a:prstGeom>
            <a:solidFill>
              <a:srgbClr val="9B2B1C"/>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7"/>
            <p:cNvSpPr txBox="1"/>
            <p:nvPr/>
          </p:nvSpPr>
          <p:spPr>
            <a:xfrm>
              <a:off x="96325" y="1023462"/>
              <a:ext cx="4704040" cy="3022380"/>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dk1"/>
                </a:buClr>
                <a:buSzPts val="3200"/>
                <a:buFont typeface="Rockwell"/>
                <a:buNone/>
              </a:pPr>
              <a:r>
                <a:rPr b="1" lang="en-US" sz="3200">
                  <a:solidFill>
                    <a:schemeClr val="dk1"/>
                  </a:solidFill>
                  <a:latin typeface="Rockwell"/>
                  <a:ea typeface="Rockwell"/>
                  <a:cs typeface="Rockwell"/>
                  <a:sym typeface="Rockwell"/>
                </a:rPr>
                <a:t>This case is less about the facts of the crime Mr. Zuffante is charged with committing. </a:t>
              </a:r>
              <a:endParaRPr/>
            </a:p>
          </p:txBody>
        </p:sp>
        <p:sp>
          <p:nvSpPr>
            <p:cNvPr id="285" name="Google Shape;285;p17"/>
            <p:cNvSpPr/>
            <p:nvPr/>
          </p:nvSpPr>
          <p:spPr>
            <a:xfrm>
              <a:off x="5383606" y="1928032"/>
              <a:ext cx="1037125" cy="1213241"/>
            </a:xfrm>
            <a:prstGeom prst="rightArrow">
              <a:avLst>
                <a:gd fmla="val 60000" name="adj1"/>
                <a:gd fmla="val 50000" name="adj2"/>
              </a:avLst>
            </a:prstGeom>
            <a:solidFill>
              <a:srgbClr val="9B2B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7"/>
            <p:cNvSpPr txBox="1"/>
            <p:nvPr/>
          </p:nvSpPr>
          <p:spPr>
            <a:xfrm>
              <a:off x="5383606" y="2170680"/>
              <a:ext cx="725988" cy="72794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5400"/>
                <a:buFont typeface="Rockwell"/>
                <a:buNone/>
              </a:pPr>
              <a:r>
                <a:t/>
              </a:r>
              <a:endParaRPr sz="5400">
                <a:solidFill>
                  <a:schemeClr val="lt1"/>
                </a:solidFill>
                <a:latin typeface="Rockwell"/>
                <a:ea typeface="Rockwell"/>
                <a:cs typeface="Rockwell"/>
                <a:sym typeface="Rockwell"/>
              </a:endParaRPr>
            </a:p>
          </p:txBody>
        </p:sp>
        <p:sp>
          <p:nvSpPr>
            <p:cNvPr id="287" name="Google Shape;287;p17"/>
            <p:cNvSpPr/>
            <p:nvPr/>
          </p:nvSpPr>
          <p:spPr>
            <a:xfrm>
              <a:off x="6851237" y="929431"/>
              <a:ext cx="4892102" cy="3210442"/>
            </a:xfrm>
            <a:prstGeom prst="roundRect">
              <a:avLst>
                <a:gd fmla="val 10000" name="adj"/>
              </a:avLst>
            </a:prstGeom>
            <a:solidFill>
              <a:schemeClr val="accent3"/>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7"/>
            <p:cNvSpPr txBox="1"/>
            <p:nvPr/>
          </p:nvSpPr>
          <p:spPr>
            <a:xfrm>
              <a:off x="6945268" y="1023462"/>
              <a:ext cx="4704040" cy="302238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Rockwell"/>
                <a:buNone/>
              </a:pPr>
              <a:r>
                <a:rPr b="1" lang="en-US" sz="2400">
                  <a:solidFill>
                    <a:schemeClr val="dk1"/>
                  </a:solidFill>
                  <a:latin typeface="Rockwell"/>
                  <a:ea typeface="Rockwell"/>
                  <a:cs typeface="Rockwell"/>
                  <a:sym typeface="Rockwell"/>
                </a:rPr>
                <a:t>This case is more about Constitutional protections for criminal defendants</a:t>
              </a:r>
              <a:r>
                <a:rPr b="0" lang="en-US" sz="2400">
                  <a:solidFill>
                    <a:schemeClr val="dk1"/>
                  </a:solidFill>
                  <a:latin typeface="Rockwell"/>
                  <a:ea typeface="Rockwell"/>
                  <a:cs typeface="Rockwell"/>
                  <a:sym typeface="Rockwell"/>
                </a:rPr>
                <a:t> </a:t>
              </a:r>
              <a:endParaRPr/>
            </a:p>
            <a:p>
              <a:pPr indent="0" lvl="0" marL="0" marR="0" rtl="0" algn="ctr">
                <a:lnSpc>
                  <a:spcPct val="90000"/>
                </a:lnSpc>
                <a:spcBef>
                  <a:spcPts val="840"/>
                </a:spcBef>
                <a:spcAft>
                  <a:spcPts val="0"/>
                </a:spcAft>
                <a:buClr>
                  <a:schemeClr val="dk1"/>
                </a:buClr>
                <a:buSzPts val="2000"/>
                <a:buFont typeface="Rockwell"/>
                <a:buNone/>
              </a:pPr>
              <a:r>
                <a:rPr b="0" lang="en-US" sz="2000">
                  <a:solidFill>
                    <a:schemeClr val="dk1"/>
                  </a:solidFill>
                  <a:latin typeface="Rockwell"/>
                  <a:ea typeface="Rockwell"/>
                  <a:cs typeface="Rockwell"/>
                  <a:sym typeface="Rockwell"/>
                </a:rPr>
                <a:t>That is, whether the State followed all the rules to ensure that Mr. Zuffante’s rights were protected. </a:t>
              </a:r>
              <a:endParaRPr/>
            </a:p>
            <a:p>
              <a:pPr indent="0" lvl="0" marL="0" marR="0" rtl="0" algn="ctr">
                <a:lnSpc>
                  <a:spcPct val="90000"/>
                </a:lnSpc>
                <a:spcBef>
                  <a:spcPts val="700"/>
                </a:spcBef>
                <a:spcAft>
                  <a:spcPts val="0"/>
                </a:spcAft>
                <a:buClr>
                  <a:schemeClr val="dk1"/>
                </a:buClr>
                <a:buSzPts val="2000"/>
                <a:buFont typeface="Rockwell"/>
                <a:buNone/>
              </a:pPr>
              <a:r>
                <a:rPr b="0" lang="en-US" sz="2000">
                  <a:solidFill>
                    <a:schemeClr val="dk1"/>
                  </a:solidFill>
                  <a:latin typeface="Rockwell"/>
                  <a:ea typeface="Rockwell"/>
                  <a:cs typeface="Rockwell"/>
                  <a:sym typeface="Rockwell"/>
                </a:rPr>
                <a:t>Mr. Zuffante argues that admitting evidence of his interrogation at trial violated his rights.</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18"/>
          <p:cNvSpPr/>
          <p:nvPr/>
        </p:nvSpPr>
        <p:spPr>
          <a:xfrm>
            <a:off x="3048" y="0"/>
            <a:ext cx="12188952"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294" name="Google Shape;294;p18"/>
          <p:cNvGrpSpPr/>
          <p:nvPr/>
        </p:nvGrpSpPr>
        <p:grpSpPr>
          <a:xfrm>
            <a:off x="1061035" y="1679569"/>
            <a:ext cx="3498864" cy="3498858"/>
            <a:chOff x="1061035" y="1679569"/>
            <a:chExt cx="3498864" cy="3498858"/>
          </a:xfrm>
        </p:grpSpPr>
        <p:sp>
          <p:nvSpPr>
            <p:cNvPr id="295" name="Google Shape;295;p18"/>
            <p:cNvSpPr/>
            <p:nvPr/>
          </p:nvSpPr>
          <p:spPr>
            <a:xfrm>
              <a:off x="1061035" y="1679569"/>
              <a:ext cx="3498864" cy="3498858"/>
            </a:xfrm>
            <a:prstGeom prst="ellipse">
              <a:avLst/>
            </a:prstGeom>
            <a:blipFill rotWithShape="1">
              <a:blip r:embed="rId3">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296" name="Google Shape;296;p18"/>
            <p:cNvSpPr/>
            <p:nvPr/>
          </p:nvSpPr>
          <p:spPr>
            <a:xfrm>
              <a:off x="1246134" y="1864667"/>
              <a:ext cx="3128666" cy="312866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297" name="Google Shape;297;p18"/>
          <p:cNvSpPr txBox="1"/>
          <p:nvPr>
            <p:ph type="title"/>
          </p:nvPr>
        </p:nvSpPr>
        <p:spPr>
          <a:xfrm>
            <a:off x="1417563" y="2376900"/>
            <a:ext cx="2785800" cy="210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000"/>
              <a:buFont typeface="Rockwell"/>
              <a:buNone/>
            </a:pPr>
            <a:r>
              <a:rPr b="1" lang="en-US" sz="3000">
                <a:solidFill>
                  <a:srgbClr val="FFFFFF"/>
                </a:solidFill>
              </a:rPr>
              <a:t>WHY IS PROCESS IMPORTANT</a:t>
            </a:r>
            <a:endParaRPr/>
          </a:p>
        </p:txBody>
      </p:sp>
      <p:sp>
        <p:nvSpPr>
          <p:cNvPr id="298" name="Google Shape;298;p18"/>
          <p:cNvSpPr/>
          <p:nvPr/>
        </p:nvSpPr>
        <p:spPr>
          <a:xfrm rot="5400000">
            <a:off x="3502277" y="3388659"/>
            <a:ext cx="3657600" cy="80683"/>
          </a:xfrm>
          <a:prstGeom prst="rect">
            <a:avLst/>
          </a:prstGeom>
          <a:blipFill rotWithShape="1">
            <a:blip r:embed="rId4">
              <a:alphaModFix amt="85000"/>
            </a:blip>
            <a:tile algn="ctr" flip="xy" tx="0" sx="92000" ty="-7175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299" name="Google Shape;299;p18"/>
          <p:cNvSpPr txBox="1"/>
          <p:nvPr>
            <p:ph idx="1" type="body"/>
          </p:nvPr>
        </p:nvSpPr>
        <p:spPr>
          <a:xfrm>
            <a:off x="5617886" y="216131"/>
            <a:ext cx="6571066" cy="6505511"/>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380"/>
              <a:buChar char="▪"/>
            </a:pPr>
            <a:r>
              <a:rPr b="1" lang="en-US" sz="2800"/>
              <a:t>The Rights of the Accused</a:t>
            </a:r>
            <a:endParaRPr/>
          </a:p>
          <a:p>
            <a:pPr indent="0" lvl="0" marL="0" rtl="0" algn="l">
              <a:lnSpc>
                <a:spcPct val="90000"/>
              </a:lnSpc>
              <a:spcBef>
                <a:spcPts val="1200"/>
              </a:spcBef>
              <a:spcAft>
                <a:spcPts val="0"/>
              </a:spcAft>
              <a:buSzPts val="2040"/>
              <a:buNone/>
            </a:pPr>
            <a:r>
              <a:rPr lang="en-US" sz="2400"/>
              <a:t>Criminal cases involve a power imbalance. It is the government against an individual. If the defendant loses, they might lose their property, freedom, or even their lives. So, Constitutional protections are important, even when the accused is a bad guy. </a:t>
            </a:r>
            <a:endParaRPr/>
          </a:p>
          <a:p>
            <a:pPr indent="-182880" lvl="0" marL="182880" rtl="0" algn="l">
              <a:lnSpc>
                <a:spcPct val="90000"/>
              </a:lnSpc>
              <a:spcBef>
                <a:spcPts val="1200"/>
              </a:spcBef>
              <a:spcAft>
                <a:spcPts val="0"/>
              </a:spcAft>
              <a:buSzPts val="2380"/>
              <a:buChar char="▪"/>
            </a:pPr>
            <a:r>
              <a:rPr b="1" lang="en-US" sz="2800"/>
              <a:t>Responsibilities of the Police and Prosecutors</a:t>
            </a:r>
            <a:endParaRPr/>
          </a:p>
          <a:p>
            <a:pPr indent="0" lvl="0" marL="0" rtl="0" algn="l">
              <a:lnSpc>
                <a:spcPct val="90000"/>
              </a:lnSpc>
              <a:spcBef>
                <a:spcPts val="1200"/>
              </a:spcBef>
              <a:spcAft>
                <a:spcPts val="0"/>
              </a:spcAft>
              <a:buSzPts val="2040"/>
              <a:buNone/>
            </a:pPr>
            <a:r>
              <a:rPr lang="en-US" sz="2400"/>
              <a:t>Rules about process also keep the people enforcing our laws from cutting corners. Requiring police and prosecutors to abide by certain standards makes them do their job more carefully. There are different opinions about whether this lets too many guilty people go free or helps to protect everyone from mistakes and abuse.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1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CONSTITUTIONAL RIGHTS </a:t>
            </a:r>
            <a:endParaRPr/>
          </a:p>
        </p:txBody>
      </p:sp>
      <p:sp>
        <p:nvSpPr>
          <p:cNvPr id="305" name="Google Shape;305;p19"/>
          <p:cNvSpPr/>
          <p:nvPr/>
        </p:nvSpPr>
        <p:spPr>
          <a:xfrm>
            <a:off x="1066800" y="2013293"/>
            <a:ext cx="10058400" cy="80683"/>
          </a:xfrm>
          <a:prstGeom prst="rect">
            <a:avLst/>
          </a:prstGeom>
          <a:blipFill rotWithShape="1">
            <a:blip r:embed="rId3">
              <a:alphaModFix amt="85000"/>
            </a:blip>
            <a:tile algn="ctr" flip="xy" tx="0" sx="92000" ty="-762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306" name="Google Shape;306;p19"/>
          <p:cNvGrpSpPr/>
          <p:nvPr/>
        </p:nvGrpSpPr>
        <p:grpSpPr>
          <a:xfrm>
            <a:off x="336145" y="2348009"/>
            <a:ext cx="11630544" cy="4417322"/>
            <a:chOff x="3636" y="92667"/>
            <a:chExt cx="11630544" cy="4417322"/>
          </a:xfrm>
        </p:grpSpPr>
        <p:sp>
          <p:nvSpPr>
            <p:cNvPr id="307" name="Google Shape;307;p19"/>
            <p:cNvSpPr/>
            <p:nvPr/>
          </p:nvSpPr>
          <p:spPr>
            <a:xfrm>
              <a:off x="3636" y="92667"/>
              <a:ext cx="3545897" cy="854313"/>
            </a:xfrm>
            <a:prstGeom prst="rect">
              <a:avLst/>
            </a:prstGeom>
            <a:solidFill>
              <a:srgbClr val="9B2B1C"/>
            </a:solidFill>
            <a:ln cap="flat" cmpd="sng" w="12700">
              <a:solidFill>
                <a:srgbClr val="9B2B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9"/>
            <p:cNvSpPr txBox="1"/>
            <p:nvPr/>
          </p:nvSpPr>
          <p:spPr>
            <a:xfrm>
              <a:off x="3636" y="92667"/>
              <a:ext cx="3545897" cy="854313"/>
            </a:xfrm>
            <a:prstGeom prst="rect">
              <a:avLst/>
            </a:prstGeom>
            <a:noFill/>
            <a:ln>
              <a:noFill/>
            </a:ln>
          </p:spPr>
          <p:txBody>
            <a:bodyPr anchorCtr="0" anchor="ctr" bIns="97525" lIns="170675" spcFirstLastPara="1" rIns="170675" wrap="square" tIns="97525">
              <a:noAutofit/>
            </a:bodyPr>
            <a:lstStyle/>
            <a:p>
              <a:pPr indent="0" lvl="0" marL="0" marR="0" rtl="0" algn="ctr">
                <a:lnSpc>
                  <a:spcPct val="90000"/>
                </a:lnSpc>
                <a:spcBef>
                  <a:spcPts val="0"/>
                </a:spcBef>
                <a:spcAft>
                  <a:spcPts val="0"/>
                </a:spcAft>
                <a:buClr>
                  <a:schemeClr val="lt1"/>
                </a:buClr>
                <a:buSzPts val="2400"/>
                <a:buFont typeface="Rockwell"/>
                <a:buNone/>
              </a:pPr>
              <a:r>
                <a:rPr b="1" lang="en-US" sz="2400">
                  <a:solidFill>
                    <a:schemeClr val="lt1"/>
                  </a:solidFill>
                  <a:latin typeface="Rockwell"/>
                  <a:ea typeface="Rockwell"/>
                  <a:cs typeface="Rockwell"/>
                  <a:sym typeface="Rockwell"/>
                </a:rPr>
                <a:t>Miranda Rights</a:t>
              </a:r>
              <a:endParaRPr/>
            </a:p>
          </p:txBody>
        </p:sp>
        <p:sp>
          <p:nvSpPr>
            <p:cNvPr id="309" name="Google Shape;309;p19"/>
            <p:cNvSpPr/>
            <p:nvPr/>
          </p:nvSpPr>
          <p:spPr>
            <a:xfrm>
              <a:off x="3636" y="946980"/>
              <a:ext cx="3545897" cy="3563009"/>
            </a:xfrm>
            <a:prstGeom prst="rect">
              <a:avLst/>
            </a:prstGeom>
            <a:solidFill>
              <a:srgbClr val="DECCCB">
                <a:alpha val="89803"/>
              </a:srgbClr>
            </a:solidFill>
            <a:ln cap="flat" cmpd="sng" w="12700">
              <a:solidFill>
                <a:srgbClr val="DECC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9"/>
            <p:cNvSpPr txBox="1"/>
            <p:nvPr/>
          </p:nvSpPr>
          <p:spPr>
            <a:xfrm>
              <a:off x="3636" y="946980"/>
              <a:ext cx="3545897" cy="3563009"/>
            </a:xfrm>
            <a:prstGeom prst="rect">
              <a:avLst/>
            </a:prstGeom>
            <a:noFill/>
            <a:ln>
              <a:noFill/>
            </a:ln>
          </p:spPr>
          <p:txBody>
            <a:bodyPr anchorCtr="0" anchor="t" bIns="176000" lIns="117325" spcFirstLastPara="1" rIns="156450" wrap="square" tIns="117325">
              <a:noAutofit/>
            </a:bodyPr>
            <a:lstStyle/>
            <a:p>
              <a:pPr indent="-228600" lvl="1" marL="228600" marR="0" rtl="0" algn="l">
                <a:lnSpc>
                  <a:spcPct val="90000"/>
                </a:lnSpc>
                <a:spcBef>
                  <a:spcPts val="0"/>
                </a:spcBef>
                <a:spcAft>
                  <a:spcPts val="0"/>
                </a:spcAft>
                <a:buClr>
                  <a:schemeClr val="dk1"/>
                </a:buClr>
                <a:buSzPts val="2200"/>
                <a:buFont typeface="Rockwell"/>
                <a:buChar char="•"/>
              </a:pPr>
              <a:r>
                <a:rPr b="0" i="0" lang="en-US" sz="2200" u="none" cap="none" strike="noStrike">
                  <a:solidFill>
                    <a:schemeClr val="dk1"/>
                  </a:solidFill>
                  <a:latin typeface="Rockwell"/>
                  <a:ea typeface="Rockwell"/>
                  <a:cs typeface="Rockwell"/>
                  <a:sym typeface="Rockwell"/>
                </a:rPr>
                <a:t>Police must read the Miranda warning to any suspect in custody who they plan to question in order for the suspect’s statements to be used at trial. The warning informs the suspect of the right to remain silent and the right to have a lawyer present.</a:t>
              </a:r>
              <a:endParaRPr/>
            </a:p>
          </p:txBody>
        </p:sp>
        <p:sp>
          <p:nvSpPr>
            <p:cNvPr id="311" name="Google Shape;311;p19"/>
            <p:cNvSpPr/>
            <p:nvPr/>
          </p:nvSpPr>
          <p:spPr>
            <a:xfrm>
              <a:off x="4045960" y="92667"/>
              <a:ext cx="3545897" cy="854313"/>
            </a:xfrm>
            <a:prstGeom prst="rect">
              <a:avLst/>
            </a:prstGeom>
            <a:solidFill>
              <a:srgbClr val="A3633D"/>
            </a:solidFill>
            <a:ln cap="flat" cmpd="sng" w="12700">
              <a:solidFill>
                <a:srgbClr val="A363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9"/>
            <p:cNvSpPr txBox="1"/>
            <p:nvPr/>
          </p:nvSpPr>
          <p:spPr>
            <a:xfrm>
              <a:off x="4045960" y="92667"/>
              <a:ext cx="3545897" cy="854313"/>
            </a:xfrm>
            <a:prstGeom prst="rect">
              <a:avLst/>
            </a:prstGeom>
            <a:noFill/>
            <a:ln>
              <a:noFill/>
            </a:ln>
          </p:spPr>
          <p:txBody>
            <a:bodyPr anchorCtr="0" anchor="ctr" bIns="97525" lIns="170675" spcFirstLastPara="1" rIns="170675" wrap="square" tIns="97525">
              <a:noAutofit/>
            </a:bodyPr>
            <a:lstStyle/>
            <a:p>
              <a:pPr indent="0" lvl="0" marL="0" marR="0" rtl="0" algn="ctr">
                <a:lnSpc>
                  <a:spcPct val="90000"/>
                </a:lnSpc>
                <a:spcBef>
                  <a:spcPts val="0"/>
                </a:spcBef>
                <a:spcAft>
                  <a:spcPts val="0"/>
                </a:spcAft>
                <a:buClr>
                  <a:schemeClr val="lt1"/>
                </a:buClr>
                <a:buSzPts val="2400"/>
                <a:buFont typeface="Rockwell"/>
                <a:buNone/>
              </a:pPr>
              <a:r>
                <a:rPr b="1" lang="en-US" sz="2400">
                  <a:solidFill>
                    <a:schemeClr val="lt1"/>
                  </a:solidFill>
                  <a:latin typeface="Rockwell"/>
                  <a:ea typeface="Rockwell"/>
                  <a:cs typeface="Rockwell"/>
                  <a:sym typeface="Rockwell"/>
                </a:rPr>
                <a:t>Right Against Self-Incrimination</a:t>
              </a:r>
              <a:endParaRPr/>
            </a:p>
          </p:txBody>
        </p:sp>
        <p:sp>
          <p:nvSpPr>
            <p:cNvPr id="313" name="Google Shape;313;p19"/>
            <p:cNvSpPr/>
            <p:nvPr/>
          </p:nvSpPr>
          <p:spPr>
            <a:xfrm>
              <a:off x="4045960" y="946980"/>
              <a:ext cx="3545897" cy="3563009"/>
            </a:xfrm>
            <a:prstGeom prst="rect">
              <a:avLst/>
            </a:prstGeom>
            <a:solidFill>
              <a:srgbClr val="DDD3CE">
                <a:alpha val="89803"/>
              </a:srgbClr>
            </a:solidFill>
            <a:ln cap="flat" cmpd="sng" w="12700">
              <a:solidFill>
                <a:srgbClr val="DDD3C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9"/>
            <p:cNvSpPr txBox="1"/>
            <p:nvPr/>
          </p:nvSpPr>
          <p:spPr>
            <a:xfrm>
              <a:off x="4045960" y="946980"/>
              <a:ext cx="3545897" cy="3563009"/>
            </a:xfrm>
            <a:prstGeom prst="rect">
              <a:avLst/>
            </a:prstGeom>
            <a:noFill/>
            <a:ln>
              <a:noFill/>
            </a:ln>
          </p:spPr>
          <p:txBody>
            <a:bodyPr anchorCtr="0" anchor="t" bIns="176000" lIns="117325" spcFirstLastPara="1" rIns="156450" wrap="square" tIns="117325">
              <a:noAutofit/>
            </a:bodyPr>
            <a:lstStyle/>
            <a:p>
              <a:pPr indent="-228600" lvl="1" marL="228600" marR="0" rtl="0" algn="l">
                <a:lnSpc>
                  <a:spcPct val="90000"/>
                </a:lnSpc>
                <a:spcBef>
                  <a:spcPts val="0"/>
                </a:spcBef>
                <a:spcAft>
                  <a:spcPts val="0"/>
                </a:spcAft>
                <a:buClr>
                  <a:schemeClr val="dk1"/>
                </a:buClr>
                <a:buSzPts val="2200"/>
                <a:buFont typeface="Rockwell"/>
                <a:buChar char="•"/>
              </a:pPr>
              <a:r>
                <a:rPr b="0" i="0" lang="en-US" sz="2200" u="none" cap="none" strike="noStrike">
                  <a:solidFill>
                    <a:schemeClr val="dk1"/>
                  </a:solidFill>
                  <a:latin typeface="Rockwell"/>
                  <a:ea typeface="Rockwell"/>
                  <a:cs typeface="Rockwell"/>
                  <a:sym typeface="Rockwell"/>
                </a:rPr>
                <a:t>The Fifth Amendment protects individuals against being forced to testify against themselves in a criminal case. A criminal defendant’s testimony must be voluntary (they understand their rights and choose to testify).</a:t>
              </a:r>
              <a:endParaRPr/>
            </a:p>
          </p:txBody>
        </p:sp>
        <p:sp>
          <p:nvSpPr>
            <p:cNvPr id="315" name="Google Shape;315;p19"/>
            <p:cNvSpPr/>
            <p:nvPr/>
          </p:nvSpPr>
          <p:spPr>
            <a:xfrm>
              <a:off x="8088283" y="92667"/>
              <a:ext cx="3545897" cy="854313"/>
            </a:xfrm>
            <a:prstGeom prst="rect">
              <a:avLst/>
            </a:prstGeom>
            <a:solidFill>
              <a:srgbClr val="A28C67"/>
            </a:solidFill>
            <a:ln cap="flat" cmpd="sng" w="12700">
              <a:solidFill>
                <a:srgbClr val="A28C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9"/>
            <p:cNvSpPr txBox="1"/>
            <p:nvPr/>
          </p:nvSpPr>
          <p:spPr>
            <a:xfrm>
              <a:off x="8088283" y="92667"/>
              <a:ext cx="3545897" cy="854313"/>
            </a:xfrm>
            <a:prstGeom prst="rect">
              <a:avLst/>
            </a:prstGeom>
            <a:noFill/>
            <a:ln>
              <a:noFill/>
            </a:ln>
          </p:spPr>
          <p:txBody>
            <a:bodyPr anchorCtr="0" anchor="ctr" bIns="97525" lIns="170675" spcFirstLastPara="1" rIns="170675" wrap="square" tIns="97525">
              <a:noAutofit/>
            </a:bodyPr>
            <a:lstStyle/>
            <a:p>
              <a:pPr indent="0" lvl="0" marL="0" marR="0" rtl="0" algn="ctr">
                <a:lnSpc>
                  <a:spcPct val="90000"/>
                </a:lnSpc>
                <a:spcBef>
                  <a:spcPts val="0"/>
                </a:spcBef>
                <a:spcAft>
                  <a:spcPts val="0"/>
                </a:spcAft>
                <a:buClr>
                  <a:schemeClr val="lt1"/>
                </a:buClr>
                <a:buSzPts val="2400"/>
                <a:buFont typeface="Rockwell"/>
                <a:buNone/>
              </a:pPr>
              <a:r>
                <a:rPr b="1" lang="en-US" sz="2400">
                  <a:solidFill>
                    <a:schemeClr val="lt1"/>
                  </a:solidFill>
                  <a:latin typeface="Rockwell"/>
                  <a:ea typeface="Rockwell"/>
                  <a:cs typeface="Rockwell"/>
                  <a:sym typeface="Rockwell"/>
                </a:rPr>
                <a:t>Right to Effective Counsel</a:t>
              </a:r>
              <a:endParaRPr/>
            </a:p>
          </p:txBody>
        </p:sp>
        <p:sp>
          <p:nvSpPr>
            <p:cNvPr id="317" name="Google Shape;317;p19"/>
            <p:cNvSpPr/>
            <p:nvPr/>
          </p:nvSpPr>
          <p:spPr>
            <a:xfrm>
              <a:off x="8088283" y="946980"/>
              <a:ext cx="3545897" cy="3563009"/>
            </a:xfrm>
            <a:prstGeom prst="rect">
              <a:avLst/>
            </a:prstGeom>
            <a:solidFill>
              <a:srgbClr val="DED9D2">
                <a:alpha val="89803"/>
              </a:srgbClr>
            </a:solidFill>
            <a:ln cap="flat" cmpd="sng" w="12700">
              <a:solidFill>
                <a:srgbClr val="DED9D2">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9"/>
            <p:cNvSpPr txBox="1"/>
            <p:nvPr/>
          </p:nvSpPr>
          <p:spPr>
            <a:xfrm>
              <a:off x="8088283" y="946980"/>
              <a:ext cx="3545897" cy="3563009"/>
            </a:xfrm>
            <a:prstGeom prst="rect">
              <a:avLst/>
            </a:prstGeom>
            <a:noFill/>
            <a:ln>
              <a:noFill/>
            </a:ln>
          </p:spPr>
          <p:txBody>
            <a:bodyPr anchorCtr="0" anchor="t" bIns="176000" lIns="117325" spcFirstLastPara="1" rIns="156450" wrap="square" tIns="117325">
              <a:noAutofit/>
            </a:bodyPr>
            <a:lstStyle/>
            <a:p>
              <a:pPr indent="-228600" lvl="1" marL="228600" marR="0" rtl="0" algn="l">
                <a:lnSpc>
                  <a:spcPct val="90000"/>
                </a:lnSpc>
                <a:spcBef>
                  <a:spcPts val="0"/>
                </a:spcBef>
                <a:spcAft>
                  <a:spcPts val="0"/>
                </a:spcAft>
                <a:buClr>
                  <a:schemeClr val="dk1"/>
                </a:buClr>
                <a:buSzPts val="2200"/>
                <a:buFont typeface="Rockwell"/>
                <a:buChar char="•"/>
              </a:pPr>
              <a:r>
                <a:rPr b="0" i="0" lang="en-US" sz="2200" u="none" cap="none" strike="noStrike">
                  <a:solidFill>
                    <a:schemeClr val="dk1"/>
                  </a:solidFill>
                  <a:latin typeface="Rockwell"/>
                  <a:ea typeface="Rockwell"/>
                  <a:cs typeface="Rockwell"/>
                  <a:sym typeface="Rockwell"/>
                </a:rPr>
                <a:t>The Sixth Amendment guarantees that criminal defendants have the right to an attorney and that this legal representation be competent and adequate.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121" name="Google Shape;121;p2"/>
          <p:cNvSpPr/>
          <p:nvPr/>
        </p:nvSpPr>
        <p:spPr>
          <a:xfrm>
            <a:off x="984504" y="464119"/>
            <a:ext cx="10222992" cy="80683"/>
          </a:xfrm>
          <a:prstGeom prst="rect">
            <a:avLst/>
          </a:prstGeom>
          <a:blipFill rotWithShape="1">
            <a:blip r:embed="rId3">
              <a:alphaModFix amt="85000"/>
            </a:blip>
            <a:tile algn="ctr" flip="xy" tx="0" sx="92000" ty="-76200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2" name="Google Shape;122;p2"/>
          <p:cNvSpPr/>
          <p:nvPr/>
        </p:nvSpPr>
        <p:spPr>
          <a:xfrm>
            <a:off x="984504" y="601952"/>
            <a:ext cx="10222992" cy="1385874"/>
          </a:xfrm>
          <a:prstGeom prst="rect">
            <a:avLst/>
          </a:prstGeom>
          <a:blipFill rotWithShape="1">
            <a:blip r:embed="rId3">
              <a:alphaModFix amt="85000"/>
            </a:blip>
            <a:tile algn="ctr" flip="xy" tx="0" sx="92000" ty="-7048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3" name="Google Shape;123;p2"/>
          <p:cNvSpPr/>
          <p:nvPr/>
        </p:nvSpPr>
        <p:spPr>
          <a:xfrm>
            <a:off x="984504" y="2038655"/>
            <a:ext cx="10222992" cy="80683"/>
          </a:xfrm>
          <a:prstGeom prst="rect">
            <a:avLst/>
          </a:prstGeom>
          <a:blipFill rotWithShape="1">
            <a:blip r:embed="rId3">
              <a:alphaModFix amt="85000"/>
            </a:blip>
            <a:tile algn="ctr" flip="xy" tx="0" sx="92000" ty="-7175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24" name="Google Shape;124;p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INTRODUCTION</a:t>
            </a:r>
            <a:endParaRPr/>
          </a:p>
        </p:txBody>
      </p:sp>
      <p:sp>
        <p:nvSpPr>
          <p:cNvPr id="125" name="Google Shape;125;p2"/>
          <p:cNvSpPr txBox="1"/>
          <p:nvPr>
            <p:ph idx="1" type="body"/>
          </p:nvPr>
        </p:nvSpPr>
        <p:spPr>
          <a:xfrm>
            <a:off x="169333" y="2093976"/>
            <a:ext cx="11853334" cy="476402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100000"/>
              </a:lnSpc>
              <a:spcBef>
                <a:spcPts val="0"/>
              </a:spcBef>
              <a:spcAft>
                <a:spcPts val="0"/>
              </a:spcAft>
              <a:buSzPct val="85000"/>
              <a:buNone/>
            </a:pPr>
            <a:r>
              <a:rPr b="1" lang="en-US" sz="3600"/>
              <a:t>This case is about the due process rights of a criminal defendant during a police interrogation</a:t>
            </a:r>
            <a:endParaRPr/>
          </a:p>
          <a:p>
            <a:pPr indent="0" lvl="0" marL="0" rtl="0" algn="ctr">
              <a:lnSpc>
                <a:spcPct val="100000"/>
              </a:lnSpc>
              <a:spcBef>
                <a:spcPts val="600"/>
              </a:spcBef>
              <a:spcAft>
                <a:spcPts val="0"/>
              </a:spcAft>
              <a:buSzPct val="85000"/>
              <a:buNone/>
            </a:pPr>
            <a:r>
              <a:rPr i="1" lang="en-US" sz="2400"/>
              <a:t>It involves the constitutional rights of the accused and the responsibilities of the police.</a:t>
            </a:r>
            <a:endParaRPr/>
          </a:p>
          <a:p>
            <a:pPr indent="0" lvl="0" marL="0" rtl="0" algn="ctr">
              <a:lnSpc>
                <a:spcPct val="110000"/>
              </a:lnSpc>
              <a:spcBef>
                <a:spcPts val="600"/>
              </a:spcBef>
              <a:spcAft>
                <a:spcPts val="0"/>
              </a:spcAft>
              <a:buSzPct val="85000"/>
              <a:buNone/>
            </a:pPr>
            <a:r>
              <a:rPr b="1" lang="en-US" sz="2400"/>
              <a:t>THE INCIDENT</a:t>
            </a:r>
            <a:endParaRPr/>
          </a:p>
          <a:p>
            <a:pPr indent="0" lvl="0" marL="0" rtl="0" algn="l">
              <a:lnSpc>
                <a:spcPct val="110000"/>
              </a:lnSpc>
              <a:spcBef>
                <a:spcPts val="600"/>
              </a:spcBef>
              <a:spcAft>
                <a:spcPts val="0"/>
              </a:spcAft>
              <a:buSzPct val="85000"/>
              <a:buNone/>
            </a:pPr>
            <a:r>
              <a:rPr lang="en-US"/>
              <a:t>Charles Zuffante was arrested after a traffic stop during which police found drugs in the car in which he was driving. </a:t>
            </a:r>
            <a:endParaRPr/>
          </a:p>
          <a:p>
            <a:pPr indent="0" lvl="0" marL="0" rtl="0" algn="l">
              <a:lnSpc>
                <a:spcPct val="110000"/>
              </a:lnSpc>
              <a:spcBef>
                <a:spcPts val="600"/>
              </a:spcBef>
              <a:spcAft>
                <a:spcPts val="0"/>
              </a:spcAft>
              <a:buSzPct val="85000"/>
              <a:buNone/>
            </a:pPr>
            <a:r>
              <a:rPr lang="en-US"/>
              <a:t>Following his arrest,  Mr. Zuffante was questioned at the police station. Only Mr. Zuffante and the police officer were present, and the questioning was not recorded. Mr. Zuffante made incriminating statements during the interrogation. </a:t>
            </a:r>
            <a:endParaRPr/>
          </a:p>
          <a:p>
            <a:pPr indent="0" lvl="0" marL="0" rtl="0" algn="l">
              <a:lnSpc>
                <a:spcPct val="110000"/>
              </a:lnSpc>
              <a:spcBef>
                <a:spcPts val="600"/>
              </a:spcBef>
              <a:spcAft>
                <a:spcPts val="0"/>
              </a:spcAft>
              <a:buSzPct val="80952"/>
              <a:buNone/>
            </a:pPr>
            <a:r>
              <a:rPr lang="en-US"/>
              <a:t>At trial, the officer testified that Mr. Zuffante voluntarily waived his right to remain silent and made incriminating statements during the interrogation. Mr. Zuffante contested this version of events and took the witness stand in his own defense. Zuffante was convicted of attempted distribution of methamphetamines. </a:t>
            </a:r>
            <a:endParaRPr sz="2100"/>
          </a:p>
        </p:txBody>
      </p:sp>
      <p:sp>
        <p:nvSpPr>
          <p:cNvPr id="126" name="Google Shape;126;p2"/>
          <p:cNvSpPr/>
          <p:nvPr/>
        </p:nvSpPr>
        <p:spPr>
          <a:xfrm>
            <a:off x="11401725" y="6229681"/>
            <a:ext cx="457200" cy="457200"/>
          </a:xfrm>
          <a:prstGeom prst="ellipse">
            <a:avLst/>
          </a:prstGeom>
          <a:blipFill rotWithShape="1">
            <a:blip r:embed="rId4">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127" name="Google Shape;127;p2"/>
          <p:cNvSpPr/>
          <p:nvPr/>
        </p:nvSpPr>
        <p:spPr>
          <a:xfrm>
            <a:off x="11430918" y="6258874"/>
            <a:ext cx="398813" cy="398815"/>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24" name="Google Shape;324;p20"/>
          <p:cNvSpPr/>
          <p:nvPr/>
        </p:nvSpPr>
        <p:spPr>
          <a:xfrm>
            <a:off x="984504" y="464119"/>
            <a:ext cx="10222992" cy="80683"/>
          </a:xfrm>
          <a:prstGeom prst="rect">
            <a:avLst/>
          </a:prstGeom>
          <a:blipFill rotWithShape="1">
            <a:blip r:embed="rId3">
              <a:alphaModFix amt="85000"/>
            </a:blip>
            <a:tile algn="ctr" flip="xy" tx="0" sx="92000" ty="-76200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25" name="Google Shape;325;p20"/>
          <p:cNvSpPr/>
          <p:nvPr/>
        </p:nvSpPr>
        <p:spPr>
          <a:xfrm>
            <a:off x="984504" y="601952"/>
            <a:ext cx="10222992" cy="1385874"/>
          </a:xfrm>
          <a:prstGeom prst="rect">
            <a:avLst/>
          </a:prstGeom>
          <a:blipFill rotWithShape="1">
            <a:blip r:embed="rId3">
              <a:alphaModFix amt="85000"/>
            </a:blip>
            <a:tile algn="ctr" flip="xy" tx="0" sx="92000" ty="-7048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26" name="Google Shape;326;p20"/>
          <p:cNvSpPr/>
          <p:nvPr/>
        </p:nvSpPr>
        <p:spPr>
          <a:xfrm>
            <a:off x="984504" y="2038655"/>
            <a:ext cx="10222992" cy="80683"/>
          </a:xfrm>
          <a:prstGeom prst="rect">
            <a:avLst/>
          </a:prstGeom>
          <a:blipFill rotWithShape="1">
            <a:blip r:embed="rId3">
              <a:alphaModFix amt="85000"/>
            </a:blip>
            <a:tile algn="ctr" flip="xy" tx="0" sx="92000" ty="-7175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27" name="Google Shape;327;p2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n-US" u="sng"/>
              <a:t>STEPHAN V. STATE</a:t>
            </a:r>
            <a:br>
              <a:rPr lang="en-US"/>
            </a:br>
            <a:r>
              <a:rPr lang="en-US"/>
              <a:t>ALASKA SUPREME COURT 1985 </a:t>
            </a:r>
            <a:endParaRPr/>
          </a:p>
        </p:txBody>
      </p:sp>
      <p:sp>
        <p:nvSpPr>
          <p:cNvPr id="328" name="Google Shape;328;p20"/>
          <p:cNvSpPr txBox="1"/>
          <p:nvPr>
            <p:ph idx="1" type="body"/>
          </p:nvPr>
        </p:nvSpPr>
        <p:spPr>
          <a:xfrm>
            <a:off x="362269" y="2320411"/>
            <a:ext cx="11467462" cy="436646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85000"/>
              <a:buNone/>
            </a:pPr>
            <a:r>
              <a:rPr b="0" i="0" lang="en-US" sz="2400"/>
              <a:t>Mr. Stephan (whose case was combined with another with similar </a:t>
            </a:r>
            <a:r>
              <a:rPr lang="en-US" sz="2400"/>
              <a:t>facts)</a:t>
            </a:r>
            <a:r>
              <a:rPr b="0" i="0" lang="en-US" sz="2400"/>
              <a:t> moved to suppress </a:t>
            </a:r>
            <a:r>
              <a:rPr lang="en-US" sz="2400"/>
              <a:t>a </a:t>
            </a:r>
            <a:r>
              <a:rPr b="0" i="0" lang="en-US" sz="2400"/>
              <a:t>confession made during his interrogation. Stephan claimed that his ultimate confession was induced by promises of leniency and was obtained in the absence of an attorney, after he requested one. </a:t>
            </a:r>
            <a:r>
              <a:rPr lang="en-US" sz="2400"/>
              <a:t>T</a:t>
            </a:r>
            <a:r>
              <a:rPr b="0" i="0" lang="en-US" sz="2400"/>
              <a:t>he testimony of the police was to the contrary. The interview was not recorded in its entirety and the officers’ reports was written later. </a:t>
            </a:r>
            <a:endParaRPr/>
          </a:p>
          <a:p>
            <a:pPr indent="0" lvl="0" marL="0" rtl="0" algn="l">
              <a:lnSpc>
                <a:spcPct val="90000"/>
              </a:lnSpc>
              <a:spcBef>
                <a:spcPts val="1200"/>
              </a:spcBef>
              <a:spcAft>
                <a:spcPts val="0"/>
              </a:spcAft>
              <a:buSzPct val="85000"/>
              <a:buNone/>
            </a:pPr>
            <a:r>
              <a:rPr b="1" lang="en-US" sz="2600"/>
              <a:t>The Court adopted a rule requiring that custodial interrogations in a place of detention must be recorded, including the giving of the Miranda rights.</a:t>
            </a:r>
            <a:endParaRPr/>
          </a:p>
          <a:p>
            <a:pPr indent="-182880" lvl="0" marL="182880" rtl="0" algn="l">
              <a:lnSpc>
                <a:spcPct val="90000"/>
              </a:lnSpc>
              <a:spcBef>
                <a:spcPts val="1200"/>
              </a:spcBef>
              <a:spcAft>
                <a:spcPts val="0"/>
              </a:spcAft>
              <a:buSzPct val="85000"/>
              <a:buChar char="▪"/>
            </a:pPr>
            <a:r>
              <a:rPr b="0" i="0" lang="en-US" sz="2400">
                <a:solidFill>
                  <a:srgbClr val="000000"/>
                </a:solidFill>
              </a:rPr>
              <a:t>“In the absence of an accurate record, the accused may suffer an infringement upon his right to remain silent and to have counsel present during the interrogation.”</a:t>
            </a:r>
            <a:endParaRPr/>
          </a:p>
          <a:p>
            <a:pPr indent="-182880" lvl="0" marL="182880" rtl="0" algn="l">
              <a:lnSpc>
                <a:spcPct val="90000"/>
              </a:lnSpc>
              <a:spcBef>
                <a:spcPts val="1200"/>
              </a:spcBef>
              <a:spcAft>
                <a:spcPts val="0"/>
              </a:spcAft>
              <a:buSzPct val="85000"/>
              <a:buChar char="▪"/>
            </a:pPr>
            <a:r>
              <a:rPr b="0" i="0" lang="en-US" sz="2400">
                <a:solidFill>
                  <a:srgbClr val="000000"/>
                </a:solidFill>
              </a:rPr>
              <a:t>“The recording of custodial interrogations is not, however, a measure intended to protect only the accused; a recording also protects the public's interest in honest and effective law enforcement, and the individual interests of those police officers wrongfully accused of improper tactics.”</a:t>
            </a:r>
            <a:endParaRPr b="1" i="0" sz="2400">
              <a:solidFill>
                <a:srgbClr val="000000"/>
              </a:solidFill>
            </a:endParaRPr>
          </a:p>
          <a:p>
            <a:pPr indent="0" lvl="0" marL="0" rtl="0" algn="l">
              <a:lnSpc>
                <a:spcPct val="90000"/>
              </a:lnSpc>
              <a:spcBef>
                <a:spcPts val="1200"/>
              </a:spcBef>
              <a:spcAft>
                <a:spcPts val="0"/>
              </a:spcAft>
              <a:buSzPct val="85000"/>
              <a:buNone/>
            </a:pPr>
            <a:r>
              <a:t/>
            </a:r>
            <a:endParaRPr b="1"/>
          </a:p>
        </p:txBody>
      </p:sp>
      <p:sp>
        <p:nvSpPr>
          <p:cNvPr id="329" name="Google Shape;329;p20"/>
          <p:cNvSpPr/>
          <p:nvPr/>
        </p:nvSpPr>
        <p:spPr>
          <a:xfrm>
            <a:off x="11401725" y="6229681"/>
            <a:ext cx="457200" cy="457200"/>
          </a:xfrm>
          <a:prstGeom prst="ellipse">
            <a:avLst/>
          </a:prstGeom>
          <a:blipFill rotWithShape="1">
            <a:blip r:embed="rId4">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330" name="Google Shape;330;p20"/>
          <p:cNvSpPr/>
          <p:nvPr/>
        </p:nvSpPr>
        <p:spPr>
          <a:xfrm>
            <a:off x="11430918" y="6258874"/>
            <a:ext cx="398813" cy="398815"/>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36" name="Google Shape;336;p21"/>
          <p:cNvSpPr/>
          <p:nvPr/>
        </p:nvSpPr>
        <p:spPr>
          <a:xfrm>
            <a:off x="984504" y="464119"/>
            <a:ext cx="10222992" cy="80683"/>
          </a:xfrm>
          <a:prstGeom prst="rect">
            <a:avLst/>
          </a:prstGeom>
          <a:blipFill rotWithShape="1">
            <a:blip r:embed="rId3">
              <a:alphaModFix amt="85000"/>
            </a:blip>
            <a:tile algn="ctr" flip="xy" tx="0" sx="92000" ty="-76200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37" name="Google Shape;337;p21"/>
          <p:cNvSpPr/>
          <p:nvPr/>
        </p:nvSpPr>
        <p:spPr>
          <a:xfrm>
            <a:off x="984504" y="601952"/>
            <a:ext cx="10222992" cy="1385874"/>
          </a:xfrm>
          <a:prstGeom prst="rect">
            <a:avLst/>
          </a:prstGeom>
          <a:blipFill rotWithShape="1">
            <a:blip r:embed="rId3">
              <a:alphaModFix amt="85000"/>
            </a:blip>
            <a:tile algn="ctr" flip="xy" tx="0" sx="92000" ty="-7048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38" name="Google Shape;338;p21"/>
          <p:cNvSpPr/>
          <p:nvPr/>
        </p:nvSpPr>
        <p:spPr>
          <a:xfrm>
            <a:off x="984504" y="2038655"/>
            <a:ext cx="10222992" cy="80683"/>
          </a:xfrm>
          <a:prstGeom prst="rect">
            <a:avLst/>
          </a:prstGeom>
          <a:blipFill rotWithShape="1">
            <a:blip r:embed="rId3">
              <a:alphaModFix amt="85000"/>
            </a:blip>
            <a:tile algn="ctr" flip="xy" tx="0" sx="92000" ty="-7175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39" name="Google Shape;339;p2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n-US" u="sng"/>
              <a:t>STATE V. KEKONA </a:t>
            </a:r>
            <a:br>
              <a:rPr lang="en-US"/>
            </a:br>
            <a:r>
              <a:rPr lang="en-US" sz="4400"/>
              <a:t>HAWAI‘I SUPREME COURT 1995</a:t>
            </a:r>
            <a:endParaRPr/>
          </a:p>
        </p:txBody>
      </p:sp>
      <p:sp>
        <p:nvSpPr>
          <p:cNvPr id="340" name="Google Shape;340;p21"/>
          <p:cNvSpPr txBox="1"/>
          <p:nvPr>
            <p:ph idx="1" type="body"/>
          </p:nvPr>
        </p:nvSpPr>
        <p:spPr>
          <a:xfrm>
            <a:off x="192505" y="2170167"/>
            <a:ext cx="11887200" cy="468783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85000"/>
              <a:buNone/>
            </a:pPr>
            <a:r>
              <a:rPr lang="en-US"/>
              <a:t>Mr. Kekona was charged with robbery and assault. He was questioned while in custody. The police said he was read his Miranda Warning and gave a statement implicating himself. Mr. Kekona said that he was not read his rights, and that the interrogation involved pressure tactics. The questioning was not recorded, even though recording equipment was available. </a:t>
            </a:r>
            <a:endParaRPr/>
          </a:p>
          <a:p>
            <a:pPr indent="0" lvl="0" marL="0" rtl="0" algn="l">
              <a:lnSpc>
                <a:spcPct val="90000"/>
              </a:lnSpc>
              <a:spcBef>
                <a:spcPts val="1200"/>
              </a:spcBef>
              <a:spcAft>
                <a:spcPts val="0"/>
              </a:spcAft>
              <a:buSzPct val="85000"/>
              <a:buNone/>
            </a:pPr>
            <a:r>
              <a:rPr b="1" lang="en-US" sz="2400"/>
              <a:t>The Court ruled that custodial interrogations need not be recorded to be admissible at trial.</a:t>
            </a:r>
            <a:endParaRPr/>
          </a:p>
          <a:p>
            <a:pPr indent="-182880" lvl="0" marL="182880" rtl="0" algn="l">
              <a:lnSpc>
                <a:spcPct val="90000"/>
              </a:lnSpc>
              <a:spcBef>
                <a:spcPts val="1200"/>
              </a:spcBef>
              <a:spcAft>
                <a:spcPts val="0"/>
              </a:spcAft>
              <a:buSzPct val="85000"/>
              <a:buChar char="▪"/>
            </a:pPr>
            <a:r>
              <a:rPr lang="en-US"/>
              <a:t>“We cannot say that the failure of the police to manufacture a tape recording of Kekona's station house interrogation was so detrimental to his defense that it necessarily resulted in an unfair trial.”</a:t>
            </a:r>
            <a:endParaRPr/>
          </a:p>
          <a:p>
            <a:pPr indent="-182880" lvl="0" marL="182880" rtl="0" algn="l">
              <a:lnSpc>
                <a:spcPct val="90000"/>
              </a:lnSpc>
              <a:spcBef>
                <a:spcPts val="1200"/>
              </a:spcBef>
              <a:spcAft>
                <a:spcPts val="0"/>
              </a:spcAft>
              <a:buSzPct val="85000"/>
              <a:buChar char="▪"/>
            </a:pPr>
            <a:r>
              <a:rPr lang="en-US"/>
              <a:t>“Undeniably, recording a custodial interrogation is important in many contexts. A recording would be helpful to both the suspect and the police by obviating the ‘swearing contest’ which too often arises when an accused maintains that she asserted her constitutional right to remain silent or requested an attorney and the police testify to the contrary.” </a:t>
            </a:r>
            <a:endParaRPr/>
          </a:p>
          <a:p>
            <a:pPr indent="-182880" lvl="0" marL="182880" rtl="0" algn="l">
              <a:lnSpc>
                <a:spcPct val="90000"/>
              </a:lnSpc>
              <a:spcBef>
                <a:spcPts val="1200"/>
              </a:spcBef>
              <a:spcAft>
                <a:spcPts val="0"/>
              </a:spcAft>
              <a:buSzPct val="85000"/>
              <a:buChar char="▪"/>
            </a:pPr>
            <a:r>
              <a:rPr lang="en-US"/>
              <a:t>Justice Levinson’s dissent: “The majority's unwillingness to adopt the </a:t>
            </a:r>
            <a:r>
              <a:rPr lang="en-US" u="sng"/>
              <a:t>Stephan</a:t>
            </a:r>
            <a:r>
              <a:rPr lang="en-US"/>
              <a:t> rule expressly, when it seems to have done so impliedly, is particularly bizarre because this court has historically been in the forefront of extending the rights and liberties of persons subject to local law on independent state constitutional grounds.”</a:t>
            </a:r>
            <a:endParaRPr/>
          </a:p>
        </p:txBody>
      </p:sp>
      <p:sp>
        <p:nvSpPr>
          <p:cNvPr id="341" name="Google Shape;341;p21"/>
          <p:cNvSpPr/>
          <p:nvPr/>
        </p:nvSpPr>
        <p:spPr>
          <a:xfrm>
            <a:off x="11401725" y="6229681"/>
            <a:ext cx="457200" cy="457200"/>
          </a:xfrm>
          <a:prstGeom prst="ellipse">
            <a:avLst/>
          </a:prstGeom>
          <a:blipFill rotWithShape="1">
            <a:blip r:embed="rId4">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342" name="Google Shape;342;p21"/>
          <p:cNvSpPr/>
          <p:nvPr/>
        </p:nvSpPr>
        <p:spPr>
          <a:xfrm>
            <a:off x="11430918" y="6258874"/>
            <a:ext cx="398813" cy="398815"/>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2"/>
          <p:cNvSpPr txBox="1"/>
          <p:nvPr>
            <p:ph type="title"/>
          </p:nvPr>
        </p:nvSpPr>
        <p:spPr>
          <a:xfrm>
            <a:off x="449179" y="152400"/>
            <a:ext cx="11454063" cy="9545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INTERRELATION OF THE QUESTIONS PRESENTED</a:t>
            </a:r>
            <a:endParaRPr/>
          </a:p>
        </p:txBody>
      </p:sp>
      <p:grpSp>
        <p:nvGrpSpPr>
          <p:cNvPr id="348" name="Google Shape;348;p22"/>
          <p:cNvGrpSpPr/>
          <p:nvPr/>
        </p:nvGrpSpPr>
        <p:grpSpPr>
          <a:xfrm>
            <a:off x="575759" y="1106905"/>
            <a:ext cx="11167062" cy="5598694"/>
            <a:chOff x="126579" y="0"/>
            <a:chExt cx="11167062" cy="5598694"/>
          </a:xfrm>
        </p:grpSpPr>
        <p:sp>
          <p:nvSpPr>
            <p:cNvPr id="349" name="Google Shape;349;p22"/>
            <p:cNvSpPr/>
            <p:nvPr/>
          </p:nvSpPr>
          <p:spPr>
            <a:xfrm>
              <a:off x="126579" y="0"/>
              <a:ext cx="9034913" cy="1231712"/>
            </a:xfrm>
            <a:prstGeom prst="roundRect">
              <a:avLst>
                <a:gd fmla="val 1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2"/>
            <p:cNvSpPr txBox="1"/>
            <p:nvPr/>
          </p:nvSpPr>
          <p:spPr>
            <a:xfrm>
              <a:off x="162655" y="36076"/>
              <a:ext cx="7601718" cy="115956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Rockwell"/>
                <a:buNone/>
              </a:pPr>
              <a:r>
                <a:rPr b="1" lang="en-US" sz="2000" u="sng">
                  <a:solidFill>
                    <a:schemeClr val="dk1"/>
                  </a:solidFill>
                  <a:latin typeface="Rockwell"/>
                  <a:ea typeface="Rockwell"/>
                  <a:cs typeface="Rockwell"/>
                  <a:sym typeface="Rockwell"/>
                </a:rPr>
                <a:t>Kekona</a:t>
              </a:r>
              <a:r>
                <a:rPr b="1" lang="en-US" sz="2000">
                  <a:solidFill>
                    <a:schemeClr val="dk1"/>
                  </a:solidFill>
                  <a:latin typeface="Rockwell"/>
                  <a:ea typeface="Rockwell"/>
                  <a:cs typeface="Rockwell"/>
                  <a:sym typeface="Rockwell"/>
                </a:rPr>
                <a:t> should be overruled because allowing Officer Gaspar to testify about Mr. Zuffante’s statements made during interrogation violated his Constitutional due process rights</a:t>
              </a:r>
              <a:endParaRPr/>
            </a:p>
          </p:txBody>
        </p:sp>
        <p:sp>
          <p:nvSpPr>
            <p:cNvPr id="351" name="Google Shape;351;p22"/>
            <p:cNvSpPr/>
            <p:nvPr/>
          </p:nvSpPr>
          <p:spPr>
            <a:xfrm>
              <a:off x="756674" y="1455660"/>
              <a:ext cx="9034913" cy="1231712"/>
            </a:xfrm>
            <a:prstGeom prst="roundRect">
              <a:avLst>
                <a:gd fmla="val 1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2"/>
            <p:cNvSpPr txBox="1"/>
            <p:nvPr/>
          </p:nvSpPr>
          <p:spPr>
            <a:xfrm>
              <a:off x="792750" y="1491736"/>
              <a:ext cx="7405474" cy="115956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Rockwell"/>
                <a:buNone/>
              </a:pPr>
              <a:r>
                <a:rPr b="1" lang="en-US" sz="2000">
                  <a:solidFill>
                    <a:schemeClr val="dk1"/>
                  </a:solidFill>
                  <a:latin typeface="Rockwell"/>
                  <a:ea typeface="Rockwell"/>
                  <a:cs typeface="Rockwell"/>
                  <a:sym typeface="Rockwell"/>
                </a:rPr>
                <a:t>Mr. Zuffante’s decision to testify at trial (despite his right against self-incrimination) was not voluntary because there was no other way to rebut Officer Gaspar’s testimony</a:t>
              </a:r>
              <a:endParaRPr/>
            </a:p>
          </p:txBody>
        </p:sp>
        <p:sp>
          <p:nvSpPr>
            <p:cNvPr id="353" name="Google Shape;353;p22"/>
            <p:cNvSpPr/>
            <p:nvPr/>
          </p:nvSpPr>
          <p:spPr>
            <a:xfrm>
              <a:off x="1502054" y="2911321"/>
              <a:ext cx="9034913" cy="1231712"/>
            </a:xfrm>
            <a:prstGeom prst="roundRect">
              <a:avLst>
                <a:gd fmla="val 1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2"/>
            <p:cNvSpPr txBox="1"/>
            <p:nvPr/>
          </p:nvSpPr>
          <p:spPr>
            <a:xfrm>
              <a:off x="1538130" y="2947397"/>
              <a:ext cx="7416767" cy="115956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Rockwell"/>
                <a:buNone/>
              </a:pPr>
              <a:r>
                <a:rPr b="1" lang="en-US" sz="2000">
                  <a:solidFill>
                    <a:schemeClr val="dk1"/>
                  </a:solidFill>
                  <a:latin typeface="Rockwell"/>
                  <a:ea typeface="Rockwell"/>
                  <a:cs typeface="Rockwell"/>
                  <a:sym typeface="Rockwell"/>
                </a:rPr>
                <a:t>In the absence of Officer Gaspar’s testimony, there was insufficient evidence to convict Mr. Zuffante</a:t>
              </a:r>
              <a:endParaRPr/>
            </a:p>
          </p:txBody>
        </p:sp>
        <p:sp>
          <p:nvSpPr>
            <p:cNvPr id="355" name="Google Shape;355;p22"/>
            <p:cNvSpPr/>
            <p:nvPr/>
          </p:nvSpPr>
          <p:spPr>
            <a:xfrm>
              <a:off x="2258728" y="4366982"/>
              <a:ext cx="9034913" cy="1231712"/>
            </a:xfrm>
            <a:prstGeom prst="roundRect">
              <a:avLst>
                <a:gd fmla="val 1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2"/>
            <p:cNvSpPr txBox="1"/>
            <p:nvPr/>
          </p:nvSpPr>
          <p:spPr>
            <a:xfrm>
              <a:off x="2294804" y="4403058"/>
              <a:ext cx="7405474" cy="115956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Rockwell"/>
                <a:buNone/>
              </a:pPr>
              <a:r>
                <a:rPr b="1" lang="en-US" sz="2000">
                  <a:solidFill>
                    <a:schemeClr val="dk1"/>
                  </a:solidFill>
                  <a:latin typeface="Rockwell"/>
                  <a:ea typeface="Rockwell"/>
                  <a:cs typeface="Rockwell"/>
                  <a:sym typeface="Rockwell"/>
                </a:rPr>
                <a:t>To the extent any issues were not preserved for appeal, that is the result of ineffective representation of counsel </a:t>
              </a:r>
              <a:endParaRPr/>
            </a:p>
          </p:txBody>
        </p:sp>
        <p:sp>
          <p:nvSpPr>
            <p:cNvPr id="357" name="Google Shape;357;p22"/>
            <p:cNvSpPr/>
            <p:nvPr/>
          </p:nvSpPr>
          <p:spPr>
            <a:xfrm>
              <a:off x="8234300" y="943380"/>
              <a:ext cx="800613" cy="800613"/>
            </a:xfrm>
            <a:prstGeom prst="downArrow">
              <a:avLst>
                <a:gd fmla="val 55000" name="adj1"/>
                <a:gd fmla="val 45000" name="adj2"/>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2"/>
            <p:cNvSpPr txBox="1"/>
            <p:nvPr/>
          </p:nvSpPr>
          <p:spPr>
            <a:xfrm>
              <a:off x="8414438" y="943380"/>
              <a:ext cx="440337" cy="602461"/>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3600"/>
                <a:buFont typeface="Rockwell"/>
                <a:buNone/>
              </a:pPr>
              <a:r>
                <a:t/>
              </a:r>
              <a:endParaRPr sz="3600">
                <a:solidFill>
                  <a:schemeClr val="dk1"/>
                </a:solidFill>
                <a:latin typeface="Rockwell"/>
                <a:ea typeface="Rockwell"/>
                <a:cs typeface="Rockwell"/>
                <a:sym typeface="Rockwell"/>
              </a:endParaRPr>
            </a:p>
          </p:txBody>
        </p:sp>
        <p:sp>
          <p:nvSpPr>
            <p:cNvPr id="359" name="Google Shape;359;p22"/>
            <p:cNvSpPr/>
            <p:nvPr/>
          </p:nvSpPr>
          <p:spPr>
            <a:xfrm>
              <a:off x="8990974" y="2399040"/>
              <a:ext cx="800613" cy="800613"/>
            </a:xfrm>
            <a:prstGeom prst="downArrow">
              <a:avLst>
                <a:gd fmla="val 55000" name="adj1"/>
                <a:gd fmla="val 45000" name="adj2"/>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2"/>
            <p:cNvSpPr txBox="1"/>
            <p:nvPr/>
          </p:nvSpPr>
          <p:spPr>
            <a:xfrm>
              <a:off x="9171112" y="2399040"/>
              <a:ext cx="440337" cy="602461"/>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3600"/>
                <a:buFont typeface="Rockwell"/>
                <a:buNone/>
              </a:pPr>
              <a:r>
                <a:t/>
              </a:r>
              <a:endParaRPr sz="3600">
                <a:solidFill>
                  <a:schemeClr val="dk1"/>
                </a:solidFill>
                <a:latin typeface="Rockwell"/>
                <a:ea typeface="Rockwell"/>
                <a:cs typeface="Rockwell"/>
                <a:sym typeface="Rockwell"/>
              </a:endParaRPr>
            </a:p>
          </p:txBody>
        </p:sp>
        <p:sp>
          <p:nvSpPr>
            <p:cNvPr id="361" name="Google Shape;361;p22"/>
            <p:cNvSpPr/>
            <p:nvPr/>
          </p:nvSpPr>
          <p:spPr>
            <a:xfrm>
              <a:off x="9736354" y="3854701"/>
              <a:ext cx="800613" cy="800613"/>
            </a:xfrm>
            <a:prstGeom prst="downArrow">
              <a:avLst>
                <a:gd fmla="val 55000" name="adj1"/>
                <a:gd fmla="val 45000" name="adj2"/>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2"/>
            <p:cNvSpPr txBox="1"/>
            <p:nvPr/>
          </p:nvSpPr>
          <p:spPr>
            <a:xfrm>
              <a:off x="9916492" y="3854701"/>
              <a:ext cx="440337" cy="602461"/>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3600"/>
                <a:buFont typeface="Rockwell"/>
                <a:buNone/>
              </a:pPr>
              <a:r>
                <a:t/>
              </a:r>
              <a:endParaRPr sz="3600">
                <a:solidFill>
                  <a:schemeClr val="dk1"/>
                </a:solidFill>
                <a:latin typeface="Rockwell"/>
                <a:ea typeface="Rockwell"/>
                <a:cs typeface="Rockwell"/>
                <a:sym typeface="Rockwe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sp>
        <p:nvSpPr>
          <p:cNvPr id="367" name="Google Shape;367;p2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68" name="Google Shape;368;p23"/>
          <p:cNvSpPr/>
          <p:nvPr/>
        </p:nvSpPr>
        <p:spPr>
          <a:xfrm>
            <a:off x="3344" y="0"/>
            <a:ext cx="4648169" cy="6858000"/>
          </a:xfrm>
          <a:prstGeom prst="rect">
            <a:avLst/>
          </a:prstGeom>
          <a:blipFill rotWithShape="1">
            <a:blip r:embed="rId3">
              <a:alphaModFix/>
            </a:blip>
            <a:tile algn="tl" flip="none" tx="0" sx="85000" ty="0" sy="85000"/>
          </a:blip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2000">
              <a:solidFill>
                <a:srgbClr val="FFFFFF"/>
              </a:solidFill>
              <a:latin typeface="Rockwell"/>
              <a:ea typeface="Rockwell"/>
              <a:cs typeface="Rockwell"/>
              <a:sym typeface="Rockwell"/>
            </a:endParaRPr>
          </a:p>
        </p:txBody>
      </p:sp>
      <p:sp>
        <p:nvSpPr>
          <p:cNvPr id="369" name="Google Shape;369;p23"/>
          <p:cNvSpPr txBox="1"/>
          <p:nvPr>
            <p:ph type="title"/>
          </p:nvPr>
        </p:nvSpPr>
        <p:spPr>
          <a:xfrm>
            <a:off x="258037" y="643475"/>
            <a:ext cx="4138800" cy="22602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dk1"/>
              </a:buClr>
              <a:buSzPct val="100000"/>
              <a:buFont typeface="Rockwell"/>
              <a:buNone/>
            </a:pPr>
            <a:r>
              <a:rPr lang="en-US" sz="6000">
                <a:solidFill>
                  <a:schemeClr val="dk1"/>
                </a:solidFill>
              </a:rPr>
              <a:t>STANDARD OF REVIEW</a:t>
            </a:r>
            <a:endParaRPr/>
          </a:p>
        </p:txBody>
      </p:sp>
      <p:sp>
        <p:nvSpPr>
          <p:cNvPr id="370" name="Google Shape;370;p23"/>
          <p:cNvSpPr txBox="1"/>
          <p:nvPr>
            <p:ph idx="1" type="body"/>
          </p:nvPr>
        </p:nvSpPr>
        <p:spPr>
          <a:xfrm>
            <a:off x="4651513" y="0"/>
            <a:ext cx="7537144" cy="685799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SzPts val="2040"/>
              <a:buNone/>
            </a:pPr>
            <a:r>
              <a:rPr b="1" lang="en-US" sz="2400"/>
              <a:t>CONSTITUTIONAL QUESTIONS </a:t>
            </a:r>
            <a:endParaRPr/>
          </a:p>
          <a:p>
            <a:pPr indent="0" lvl="0" marL="0" rtl="0" algn="l">
              <a:lnSpc>
                <a:spcPct val="115000"/>
              </a:lnSpc>
              <a:spcBef>
                <a:spcPts val="600"/>
              </a:spcBef>
              <a:spcAft>
                <a:spcPts val="0"/>
              </a:spcAft>
              <a:buSzPts val="1530"/>
              <a:buNone/>
            </a:pPr>
            <a:r>
              <a:rPr lang="en-US" sz="1800"/>
              <a:t>Questions of constitutional law are reviewed de novo, under the right/wrong standard.</a:t>
            </a:r>
            <a:endParaRPr/>
          </a:p>
          <a:p>
            <a:pPr indent="0" lvl="0" marL="0" rtl="0" algn="l">
              <a:lnSpc>
                <a:spcPct val="115000"/>
              </a:lnSpc>
              <a:spcBef>
                <a:spcPts val="600"/>
              </a:spcBef>
              <a:spcAft>
                <a:spcPts val="0"/>
              </a:spcAft>
              <a:buSzPts val="2040"/>
              <a:buNone/>
            </a:pPr>
            <a:r>
              <a:rPr b="1" lang="en-US" sz="2400"/>
              <a:t>ADMISSIBILITY OF EVIDENCE </a:t>
            </a:r>
            <a:endParaRPr/>
          </a:p>
          <a:p>
            <a:pPr indent="0" lvl="0" marL="0" rtl="0" algn="l">
              <a:lnSpc>
                <a:spcPct val="115000"/>
              </a:lnSpc>
              <a:spcBef>
                <a:spcPts val="600"/>
              </a:spcBef>
              <a:spcAft>
                <a:spcPts val="0"/>
              </a:spcAft>
              <a:buSzPts val="1530"/>
              <a:buNone/>
            </a:pPr>
            <a:r>
              <a:rPr lang="en-US" sz="1800"/>
              <a:t>When the application of a particular evidentiary rule can yield only one correct result, the proper standard for appellate review is the right/wrong standard. </a:t>
            </a:r>
            <a:endParaRPr/>
          </a:p>
          <a:p>
            <a:pPr indent="0" lvl="0" marL="0" rtl="0" algn="l">
              <a:lnSpc>
                <a:spcPct val="115000"/>
              </a:lnSpc>
              <a:spcBef>
                <a:spcPts val="600"/>
              </a:spcBef>
              <a:spcAft>
                <a:spcPts val="0"/>
              </a:spcAft>
              <a:buSzPts val="1530"/>
              <a:buNone/>
            </a:pPr>
            <a:r>
              <a:rPr lang="en-US" sz="1800"/>
              <a:t>The abuse of discretion standard applies when rules of evidence require a judgment call.</a:t>
            </a:r>
            <a:r>
              <a:rPr i="1" lang="en-US" sz="1800"/>
              <a:t> </a:t>
            </a:r>
            <a:endParaRPr sz="1800"/>
          </a:p>
          <a:p>
            <a:pPr indent="0" lvl="0" marL="0" rtl="0" algn="l">
              <a:lnSpc>
                <a:spcPct val="115000"/>
              </a:lnSpc>
              <a:spcBef>
                <a:spcPts val="600"/>
              </a:spcBef>
              <a:spcAft>
                <a:spcPts val="0"/>
              </a:spcAft>
              <a:buSzPts val="2040"/>
              <a:buNone/>
            </a:pPr>
            <a:r>
              <a:rPr b="1" lang="en-US" sz="2400"/>
              <a:t>SUFFICIENCY OF EVIDENCE </a:t>
            </a:r>
            <a:endParaRPr/>
          </a:p>
          <a:p>
            <a:pPr indent="0" lvl="0" marL="0" rtl="0" algn="l">
              <a:lnSpc>
                <a:spcPct val="115000"/>
              </a:lnSpc>
              <a:spcBef>
                <a:spcPts val="600"/>
              </a:spcBef>
              <a:spcAft>
                <a:spcPts val="0"/>
              </a:spcAft>
              <a:buSzPts val="1530"/>
              <a:buNone/>
            </a:pPr>
            <a:r>
              <a:rPr lang="en-US" sz="1800"/>
              <a:t>Evidence adduced in the trial court must be considered in the strongest light for the prosecution when the appellate court passes on the legal sufficiency of such evidence to support a conviction. The test on appeal is not whether guilt is established beyond a reasonable doubt, but whether there was substantial evidence to support the conclusion of the trier of fact.</a:t>
            </a:r>
            <a:endParaRPr/>
          </a:p>
          <a:p>
            <a:pPr indent="0" lvl="0" marL="0" rtl="0" algn="l">
              <a:lnSpc>
                <a:spcPct val="115000"/>
              </a:lnSpc>
              <a:spcBef>
                <a:spcPts val="600"/>
              </a:spcBef>
              <a:spcAft>
                <a:spcPts val="0"/>
              </a:spcAft>
              <a:buSzPts val="1530"/>
              <a:buNone/>
            </a:pPr>
            <a:r>
              <a:rPr lang="en-US" sz="1800"/>
              <a:t>Indeed, even if it could be said that the conviction is against the weight of the evidence, as long as there is substantial evidence to support the requisite findings for conviction, the trial court will be affirmed. </a:t>
            </a:r>
            <a:endParaRPr/>
          </a:p>
        </p:txBody>
      </p:sp>
      <p:sp>
        <p:nvSpPr>
          <p:cNvPr id="371" name="Google Shape;371;p23"/>
          <p:cNvSpPr/>
          <p:nvPr/>
        </p:nvSpPr>
        <p:spPr>
          <a:xfrm>
            <a:off x="11401725" y="6229681"/>
            <a:ext cx="457200" cy="457200"/>
          </a:xfrm>
          <a:prstGeom prst="ellipse">
            <a:avLst/>
          </a:prstGeom>
          <a:blipFill rotWithShape="1">
            <a:blip r:embed="rId4">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372" name="Google Shape;372;p23"/>
          <p:cNvSpPr/>
          <p:nvPr/>
        </p:nvSpPr>
        <p:spPr>
          <a:xfrm>
            <a:off x="11430918" y="6258874"/>
            <a:ext cx="398813" cy="398815"/>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6" name="Shape 376"/>
        <p:cNvGrpSpPr/>
        <p:nvPr/>
      </p:nvGrpSpPr>
      <p:grpSpPr>
        <a:xfrm>
          <a:off x="0" y="0"/>
          <a:ext cx="0" cy="0"/>
          <a:chOff x="0" y="0"/>
          <a:chExt cx="0" cy="0"/>
        </a:xfrm>
      </p:grpSpPr>
      <p:sp>
        <p:nvSpPr>
          <p:cNvPr id="377" name="Google Shape;377;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78" name="Google Shape;378;p24"/>
          <p:cNvSpPr/>
          <p:nvPr/>
        </p:nvSpPr>
        <p:spPr>
          <a:xfrm>
            <a:off x="984504" y="464119"/>
            <a:ext cx="10222992" cy="80683"/>
          </a:xfrm>
          <a:prstGeom prst="rect">
            <a:avLst/>
          </a:prstGeom>
          <a:blipFill rotWithShape="1">
            <a:blip r:embed="rId3">
              <a:alphaModFix amt="85000"/>
            </a:blip>
            <a:tile algn="ctr" flip="xy" tx="0" sx="92000" ty="-76200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79" name="Google Shape;379;p24"/>
          <p:cNvSpPr/>
          <p:nvPr/>
        </p:nvSpPr>
        <p:spPr>
          <a:xfrm>
            <a:off x="984504" y="601952"/>
            <a:ext cx="10222992" cy="1385874"/>
          </a:xfrm>
          <a:prstGeom prst="rect">
            <a:avLst/>
          </a:prstGeom>
          <a:blipFill rotWithShape="1">
            <a:blip r:embed="rId3">
              <a:alphaModFix amt="85000"/>
            </a:blip>
            <a:tile algn="ctr" flip="xy" tx="0" sx="92000" ty="-7048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80" name="Google Shape;380;p24"/>
          <p:cNvSpPr/>
          <p:nvPr/>
        </p:nvSpPr>
        <p:spPr>
          <a:xfrm>
            <a:off x="984504" y="2038655"/>
            <a:ext cx="10222992" cy="80683"/>
          </a:xfrm>
          <a:prstGeom prst="rect">
            <a:avLst/>
          </a:prstGeom>
          <a:blipFill rotWithShape="1">
            <a:blip r:embed="rId3">
              <a:alphaModFix amt="85000"/>
            </a:blip>
            <a:tile algn="ctr" flip="xy" tx="0" sx="92000" ty="-7175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81" name="Google Shape;381;p2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n-US"/>
              <a:t>STATE’S ARGUMENT</a:t>
            </a:r>
            <a:endParaRPr/>
          </a:p>
        </p:txBody>
      </p:sp>
      <p:sp>
        <p:nvSpPr>
          <p:cNvPr id="382" name="Google Shape;382;p24"/>
          <p:cNvSpPr txBox="1"/>
          <p:nvPr>
            <p:ph idx="1" type="body"/>
          </p:nvPr>
        </p:nvSpPr>
        <p:spPr>
          <a:xfrm>
            <a:off x="646545" y="2320412"/>
            <a:ext cx="10646295" cy="425587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0"/>
              </a:spcBef>
              <a:spcAft>
                <a:spcPts val="0"/>
              </a:spcAft>
              <a:buSzPct val="85000"/>
              <a:buNone/>
            </a:pPr>
            <a:r>
              <a:rPr b="0" i="0" lang="en-US" sz="2400" u="none" strike="noStrike">
                <a:solidFill>
                  <a:srgbClr val="000000"/>
                </a:solidFill>
                <a:latin typeface="Times New Roman"/>
                <a:ea typeface="Times New Roman"/>
                <a:cs typeface="Times New Roman"/>
                <a:sym typeface="Times New Roman"/>
              </a:rPr>
              <a:t>This is a run-of-the-mill drug distribution case. </a:t>
            </a:r>
            <a:r>
              <a:rPr lang="en-US" sz="2400">
                <a:solidFill>
                  <a:srgbClr val="000000"/>
                </a:solidFill>
                <a:latin typeface="Times New Roman"/>
                <a:ea typeface="Times New Roman"/>
                <a:cs typeface="Times New Roman"/>
                <a:sym typeface="Times New Roman"/>
              </a:rPr>
              <a:t>During a legal traffic stop, police found methamphetamine on Mr. Zuffante’s person and in the car. At the police station, Mr. Zuffante was given a Miranda warning. In the course of questioning, Mr. Zuffante made incriminating statements. These statements were not recorded because the equipment at the police station was broken. </a:t>
            </a:r>
            <a:endParaRPr/>
          </a:p>
          <a:p>
            <a:pPr indent="0" lvl="0" marL="0" rtl="0" algn="l">
              <a:lnSpc>
                <a:spcPct val="120000"/>
              </a:lnSpc>
              <a:spcBef>
                <a:spcPts val="1200"/>
              </a:spcBef>
              <a:spcAft>
                <a:spcPts val="0"/>
              </a:spcAft>
              <a:buSzPct val="85000"/>
              <a:buNone/>
            </a:pPr>
            <a:r>
              <a:rPr lang="en-US" sz="2400">
                <a:solidFill>
                  <a:srgbClr val="000000"/>
                </a:solidFill>
                <a:latin typeface="Times New Roman"/>
                <a:ea typeface="Times New Roman"/>
                <a:cs typeface="Times New Roman"/>
                <a:sym typeface="Times New Roman"/>
              </a:rPr>
              <a:t>It was appropriate for the Court to allow Officer Gaspar’s testimony at trial. Defendant should not be permitted to challenge the conviction now because he failed to object to the testimony at trial. Defendant was appraised by the judge, not once but three times, of his right not to testify. He chose to do so voluntarily. A jury considered all the evidence and found Defendant guilty.</a:t>
            </a:r>
            <a:r>
              <a:rPr b="1" lang="en-US" sz="2400">
                <a:solidFill>
                  <a:srgbClr val="000000"/>
                </a:solidFill>
                <a:latin typeface="Times New Roman"/>
                <a:ea typeface="Times New Roman"/>
                <a:cs typeface="Times New Roman"/>
                <a:sym typeface="Times New Roman"/>
              </a:rPr>
              <a:t> </a:t>
            </a:r>
            <a:endParaRPr/>
          </a:p>
          <a:p>
            <a:pPr indent="0" lvl="0" marL="0" rtl="0" algn="l">
              <a:lnSpc>
                <a:spcPct val="120000"/>
              </a:lnSpc>
              <a:spcBef>
                <a:spcPts val="1200"/>
              </a:spcBef>
              <a:spcAft>
                <a:spcPts val="0"/>
              </a:spcAft>
              <a:buSzPct val="85000"/>
              <a:buNone/>
            </a:pPr>
            <a:r>
              <a:rPr b="1" lang="en-US" sz="2400">
                <a:solidFill>
                  <a:srgbClr val="000000"/>
                </a:solidFill>
                <a:latin typeface="Times New Roman"/>
                <a:ea typeface="Times New Roman"/>
                <a:cs typeface="Times New Roman"/>
                <a:sym typeface="Times New Roman"/>
              </a:rPr>
              <a:t>Thus, the Defendant’s rights were respected, and the verdict should not be disturbed.</a:t>
            </a:r>
            <a:endParaRPr/>
          </a:p>
        </p:txBody>
      </p:sp>
      <p:sp>
        <p:nvSpPr>
          <p:cNvPr id="383" name="Google Shape;383;p24"/>
          <p:cNvSpPr/>
          <p:nvPr/>
        </p:nvSpPr>
        <p:spPr>
          <a:xfrm>
            <a:off x="11401725" y="6229681"/>
            <a:ext cx="457200" cy="457200"/>
          </a:xfrm>
          <a:prstGeom prst="ellipse">
            <a:avLst/>
          </a:prstGeom>
          <a:blipFill rotWithShape="1">
            <a:blip r:embed="rId4">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384" name="Google Shape;384;p24"/>
          <p:cNvSpPr/>
          <p:nvPr/>
        </p:nvSpPr>
        <p:spPr>
          <a:xfrm>
            <a:off x="11430918" y="6258874"/>
            <a:ext cx="398813" cy="398815"/>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90" name="Google Shape;390;p25"/>
          <p:cNvSpPr/>
          <p:nvPr/>
        </p:nvSpPr>
        <p:spPr>
          <a:xfrm>
            <a:off x="984504" y="464119"/>
            <a:ext cx="10222992" cy="80683"/>
          </a:xfrm>
          <a:prstGeom prst="rect">
            <a:avLst/>
          </a:prstGeom>
          <a:blipFill rotWithShape="1">
            <a:blip r:embed="rId3">
              <a:alphaModFix amt="85000"/>
            </a:blip>
            <a:tile algn="ctr" flip="xy" tx="0" sx="92000" ty="-76200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91" name="Google Shape;391;p25"/>
          <p:cNvSpPr/>
          <p:nvPr/>
        </p:nvSpPr>
        <p:spPr>
          <a:xfrm>
            <a:off x="984504" y="601952"/>
            <a:ext cx="10222992" cy="1385874"/>
          </a:xfrm>
          <a:prstGeom prst="rect">
            <a:avLst/>
          </a:prstGeom>
          <a:blipFill rotWithShape="1">
            <a:blip r:embed="rId3">
              <a:alphaModFix amt="85000"/>
            </a:blip>
            <a:tile algn="ctr" flip="xy" tx="0" sx="92000" ty="-7048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92" name="Google Shape;392;p25"/>
          <p:cNvSpPr/>
          <p:nvPr/>
        </p:nvSpPr>
        <p:spPr>
          <a:xfrm>
            <a:off x="984504" y="2038655"/>
            <a:ext cx="10222992" cy="80683"/>
          </a:xfrm>
          <a:prstGeom prst="rect">
            <a:avLst/>
          </a:prstGeom>
          <a:blipFill rotWithShape="1">
            <a:blip r:embed="rId3">
              <a:alphaModFix amt="85000"/>
            </a:blip>
            <a:tile algn="ctr" flip="xy" tx="0" sx="92000" ty="-7175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393" name="Google Shape;393;p2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n-US"/>
              <a:t>MR. ZUFFANTE’S ARGUMENT</a:t>
            </a:r>
            <a:endParaRPr/>
          </a:p>
        </p:txBody>
      </p:sp>
      <p:sp>
        <p:nvSpPr>
          <p:cNvPr id="394" name="Google Shape;394;p25"/>
          <p:cNvSpPr txBox="1"/>
          <p:nvPr>
            <p:ph idx="1" type="body"/>
          </p:nvPr>
        </p:nvSpPr>
        <p:spPr>
          <a:xfrm>
            <a:off x="362270" y="2170167"/>
            <a:ext cx="11467462" cy="460431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040"/>
              <a:buNone/>
            </a:pPr>
            <a:r>
              <a:rPr lang="en-US" sz="2400">
                <a:latin typeface="Times New Roman"/>
                <a:ea typeface="Times New Roman"/>
                <a:cs typeface="Times New Roman"/>
                <a:sym typeface="Times New Roman"/>
              </a:rPr>
              <a:t>Mr. Zuffante was in custody when he was subject to interrogation by Officer Gaspar with no other witnesses present. In the absence of a recording, there is no way to assure that Mr. Zuffante’s interrogation met all Constitutional due process requirements. There was also no way for Mr. Zuffante to respond to what he felt were inaccuracies in Officer Gaspar’s testimony except to testify on his own behalf. As a result, Mr. Zuffante decision to forego his right against self-incrimination was not truly voluntary. </a:t>
            </a:r>
            <a:endParaRPr/>
          </a:p>
          <a:p>
            <a:pPr indent="0" lvl="0" marL="0" rtl="0" algn="l">
              <a:lnSpc>
                <a:spcPct val="90000"/>
              </a:lnSpc>
              <a:spcBef>
                <a:spcPts val="1200"/>
              </a:spcBef>
              <a:spcAft>
                <a:spcPts val="0"/>
              </a:spcAft>
              <a:buSzPts val="2040"/>
              <a:buNone/>
            </a:pPr>
            <a:r>
              <a:rPr lang="en-US" sz="2400">
                <a:latin typeface="Times New Roman"/>
                <a:ea typeface="Times New Roman"/>
                <a:cs typeface="Times New Roman"/>
                <a:sym typeface="Times New Roman"/>
              </a:rPr>
              <a:t>In the absence of Officer Gaspar’s testimony, there was insufficient evidence to convict Mr. Zuffante.</a:t>
            </a:r>
            <a:endParaRPr/>
          </a:p>
          <a:p>
            <a:pPr indent="0" lvl="0" marL="0" rtl="0" algn="l">
              <a:lnSpc>
                <a:spcPct val="90000"/>
              </a:lnSpc>
              <a:spcBef>
                <a:spcPts val="1200"/>
              </a:spcBef>
              <a:spcAft>
                <a:spcPts val="0"/>
              </a:spcAft>
              <a:buSzPts val="2040"/>
              <a:buNone/>
            </a:pPr>
            <a:r>
              <a:rPr b="0" i="0" lang="en-US" sz="2400" u="none" strike="noStrike">
                <a:solidFill>
                  <a:srgbClr val="000000"/>
                </a:solidFill>
                <a:latin typeface="Times New Roman"/>
                <a:ea typeface="Times New Roman"/>
                <a:cs typeface="Times New Roman"/>
                <a:sym typeface="Times New Roman"/>
              </a:rPr>
              <a:t>Hawai‘i</a:t>
            </a:r>
            <a:r>
              <a:rPr lang="en-US" sz="2400">
                <a:latin typeface="Times New Roman"/>
                <a:ea typeface="Times New Roman"/>
                <a:cs typeface="Times New Roman"/>
                <a:sym typeface="Times New Roman"/>
              </a:rPr>
              <a:t> has a strong tradition of protecting the rights of the accused. Adopting a rule requiring that all custodial interrogations be recorded to be admissible at trial would be aligned with this tradition.</a:t>
            </a:r>
            <a:endParaRPr/>
          </a:p>
          <a:p>
            <a:pPr indent="0" lvl="0" marL="0" rtl="0" algn="l">
              <a:lnSpc>
                <a:spcPct val="90000"/>
              </a:lnSpc>
              <a:spcBef>
                <a:spcPts val="1200"/>
              </a:spcBef>
              <a:spcAft>
                <a:spcPts val="0"/>
              </a:spcAft>
              <a:buSzPts val="2040"/>
              <a:buNone/>
            </a:pPr>
            <a:r>
              <a:rPr lang="en-US" sz="2400">
                <a:latin typeface="Times New Roman"/>
                <a:ea typeface="Times New Roman"/>
                <a:cs typeface="Times New Roman"/>
                <a:sym typeface="Times New Roman"/>
              </a:rPr>
              <a:t>Therefore, the Court should overrule Kekona and adopt a version of the Stephan rule and Mr. Zuffante’s conviction should be overturned. </a:t>
            </a:r>
            <a:endParaRPr sz="2600">
              <a:latin typeface="Times New Roman"/>
              <a:ea typeface="Times New Roman"/>
              <a:cs typeface="Times New Roman"/>
              <a:sym typeface="Times New Roman"/>
            </a:endParaRPr>
          </a:p>
        </p:txBody>
      </p:sp>
      <p:sp>
        <p:nvSpPr>
          <p:cNvPr id="395" name="Google Shape;395;p25"/>
          <p:cNvSpPr/>
          <p:nvPr/>
        </p:nvSpPr>
        <p:spPr>
          <a:xfrm>
            <a:off x="11401725" y="6229681"/>
            <a:ext cx="457200" cy="457200"/>
          </a:xfrm>
          <a:prstGeom prst="ellipse">
            <a:avLst/>
          </a:prstGeom>
          <a:blipFill rotWithShape="1">
            <a:blip r:embed="rId4">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396" name="Google Shape;396;p25"/>
          <p:cNvSpPr/>
          <p:nvPr/>
        </p:nvSpPr>
        <p:spPr>
          <a:xfrm>
            <a:off x="11430918" y="6258874"/>
            <a:ext cx="398813" cy="398815"/>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02" name="Google Shape;402;p26"/>
          <p:cNvSpPr txBox="1"/>
          <p:nvPr>
            <p:ph type="title"/>
          </p:nvPr>
        </p:nvSpPr>
        <p:spPr>
          <a:xfrm>
            <a:off x="1069848" y="4588335"/>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0"/>
              <a:buFont typeface="Rockwell"/>
              <a:buNone/>
            </a:pPr>
            <a:r>
              <a:rPr lang="en-US" sz="6600"/>
              <a:t>RELEVANT SOURCES OF LAW</a:t>
            </a:r>
            <a:endParaRPr/>
          </a:p>
        </p:txBody>
      </p:sp>
      <p:sp>
        <p:nvSpPr>
          <p:cNvPr id="403" name="Google Shape;403;p26"/>
          <p:cNvSpPr txBox="1"/>
          <p:nvPr>
            <p:ph idx="1" type="body"/>
          </p:nvPr>
        </p:nvSpPr>
        <p:spPr>
          <a:xfrm>
            <a:off x="123038" y="171119"/>
            <a:ext cx="11945923" cy="4183659"/>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lnSpc>
                <a:spcPct val="90000"/>
              </a:lnSpc>
              <a:spcBef>
                <a:spcPts val="0"/>
              </a:spcBef>
              <a:spcAft>
                <a:spcPts val="0"/>
              </a:spcAft>
              <a:buSzPct val="85000"/>
              <a:buNone/>
            </a:pPr>
            <a:r>
              <a:rPr b="0" i="0" lang="en-US" u="sng" strike="noStrike">
                <a:solidFill>
                  <a:srgbClr val="000000"/>
                </a:solidFill>
                <a:latin typeface="Times New Roman"/>
                <a:ea typeface="Times New Roman"/>
                <a:cs typeface="Times New Roman"/>
                <a:sym typeface="Times New Roman"/>
              </a:rPr>
              <a:t>State v. Kekona</a:t>
            </a:r>
            <a:r>
              <a:rPr b="0" i="0" lang="en-US" u="none" strike="noStrike">
                <a:solidFill>
                  <a:srgbClr val="000000"/>
                </a:solidFill>
                <a:latin typeface="Times New Roman"/>
                <a:ea typeface="Times New Roman"/>
                <a:cs typeface="Times New Roman"/>
                <a:sym typeface="Times New Roman"/>
              </a:rPr>
              <a:t>, 77 Hawai`i 403, 410, 886 P.2d 740, 747 (1994)</a:t>
            </a:r>
            <a:endParaRPr/>
          </a:p>
          <a:p>
            <a:pPr indent="0" lvl="0" marL="0" rtl="0" algn="l">
              <a:lnSpc>
                <a:spcPct val="90000"/>
              </a:lnSpc>
              <a:spcBef>
                <a:spcPts val="600"/>
              </a:spcBef>
              <a:spcAft>
                <a:spcPts val="0"/>
              </a:spcAft>
              <a:buSzPct val="85000"/>
              <a:buNone/>
            </a:pPr>
            <a:r>
              <a:t/>
            </a:r>
            <a:endParaRPr b="0" i="0" u="none" strike="noStrike">
              <a:solidFill>
                <a:srgbClr val="000000"/>
              </a:solidFill>
              <a:latin typeface="Times New Roman"/>
              <a:ea typeface="Times New Roman"/>
              <a:cs typeface="Times New Roman"/>
              <a:sym typeface="Times New Roman"/>
            </a:endParaRPr>
          </a:p>
          <a:p>
            <a:pPr indent="0" lvl="0" marL="0" rtl="0" algn="l">
              <a:lnSpc>
                <a:spcPct val="90000"/>
              </a:lnSpc>
              <a:spcBef>
                <a:spcPts val="600"/>
              </a:spcBef>
              <a:spcAft>
                <a:spcPts val="0"/>
              </a:spcAft>
              <a:buSzPct val="85000"/>
              <a:buNone/>
            </a:pPr>
            <a:r>
              <a:rPr b="0" lang="en-US" u="sng" strike="noStrike">
                <a:solidFill>
                  <a:srgbClr val="000000"/>
                </a:solidFill>
                <a:latin typeface="Times New Roman"/>
                <a:ea typeface="Times New Roman"/>
                <a:cs typeface="Times New Roman"/>
                <a:sym typeface="Times New Roman"/>
              </a:rPr>
              <a:t>Stephan v. State</a:t>
            </a:r>
            <a:r>
              <a:rPr b="0" i="0" lang="en-US" u="none" strike="noStrike">
                <a:solidFill>
                  <a:srgbClr val="000000"/>
                </a:solidFill>
                <a:latin typeface="Times New Roman"/>
                <a:ea typeface="Times New Roman"/>
                <a:cs typeface="Times New Roman"/>
                <a:sym typeface="Times New Roman"/>
              </a:rPr>
              <a:t>, 711 P.2d 1156 (Alaska 1985)</a:t>
            </a:r>
            <a:endParaRPr b="0" i="0" u="none" strike="noStrike">
              <a:solidFill>
                <a:srgbClr val="000000"/>
              </a:solidFill>
              <a:latin typeface="Times New Roman"/>
              <a:ea typeface="Times New Roman"/>
              <a:cs typeface="Times New Roman"/>
              <a:sym typeface="Times New Roman"/>
            </a:endParaRPr>
          </a:p>
          <a:p>
            <a:pPr indent="0" lvl="0" marL="0" rtl="0" algn="l">
              <a:lnSpc>
                <a:spcPct val="90000"/>
              </a:lnSpc>
              <a:spcBef>
                <a:spcPts val="600"/>
              </a:spcBef>
              <a:spcAft>
                <a:spcPts val="0"/>
              </a:spcAft>
              <a:buSzPct val="85000"/>
              <a:buNone/>
            </a:pPr>
            <a:r>
              <a:t/>
            </a:r>
            <a:endParaRPr b="0" i="0" u="none" strike="noStrike">
              <a:solidFill>
                <a:srgbClr val="000000"/>
              </a:solidFill>
              <a:latin typeface="Times New Roman"/>
              <a:ea typeface="Times New Roman"/>
              <a:cs typeface="Times New Roman"/>
              <a:sym typeface="Times New Roman"/>
            </a:endParaRPr>
          </a:p>
          <a:p>
            <a:pPr indent="0" lvl="0" marL="0" rtl="0" algn="l">
              <a:lnSpc>
                <a:spcPct val="90000"/>
              </a:lnSpc>
              <a:spcBef>
                <a:spcPts val="600"/>
              </a:spcBef>
              <a:spcAft>
                <a:spcPts val="0"/>
              </a:spcAft>
              <a:buSzPct val="85000"/>
              <a:buNone/>
            </a:pPr>
            <a:r>
              <a:rPr b="0" i="0" lang="en-US" u="sng" strike="noStrike">
                <a:solidFill>
                  <a:srgbClr val="000000"/>
                </a:solidFill>
                <a:latin typeface="Times New Roman"/>
                <a:ea typeface="Times New Roman"/>
                <a:cs typeface="Times New Roman"/>
                <a:sym typeface="Times New Roman"/>
              </a:rPr>
              <a:t>Miranda v. Arizona</a:t>
            </a:r>
            <a:r>
              <a:rPr b="0" i="0" lang="en-US" u="none" strike="noStrike">
                <a:solidFill>
                  <a:srgbClr val="000000"/>
                </a:solidFill>
                <a:latin typeface="Times New Roman"/>
                <a:ea typeface="Times New Roman"/>
                <a:cs typeface="Times New Roman"/>
                <a:sym typeface="Times New Roman"/>
              </a:rPr>
              <a:t>,</a:t>
            </a:r>
            <a:r>
              <a:rPr b="0" i="0" lang="en-US" sz="1800" u="none" strike="noStrike">
                <a:solidFill>
                  <a:srgbClr val="353535"/>
                </a:solidFill>
                <a:latin typeface="Times New Roman"/>
                <a:ea typeface="Times New Roman"/>
                <a:cs typeface="Times New Roman"/>
                <a:sym typeface="Times New Roman"/>
              </a:rPr>
              <a:t> </a:t>
            </a:r>
            <a:r>
              <a:rPr b="0" i="0" lang="en-US" u="none" strike="noStrike">
                <a:solidFill>
                  <a:srgbClr val="353535"/>
                </a:solidFill>
                <a:latin typeface="Times New Roman"/>
                <a:ea typeface="Times New Roman"/>
                <a:cs typeface="Times New Roman"/>
                <a:sym typeface="Times New Roman"/>
              </a:rPr>
              <a:t>384 U.S. 436, 444, 86 S.Ct. 1602 (1966)</a:t>
            </a:r>
            <a:endParaRPr/>
          </a:p>
          <a:p>
            <a:pPr indent="0" lvl="0" marL="0" rtl="0" algn="l">
              <a:lnSpc>
                <a:spcPct val="90000"/>
              </a:lnSpc>
              <a:spcBef>
                <a:spcPts val="600"/>
              </a:spcBef>
              <a:spcAft>
                <a:spcPts val="0"/>
              </a:spcAft>
              <a:buSzPct val="85000"/>
              <a:buNone/>
            </a:pPr>
            <a:r>
              <a:t/>
            </a:r>
            <a:endParaRPr b="0" i="0" u="none" strike="noStrike">
              <a:solidFill>
                <a:srgbClr val="353535"/>
              </a:solidFill>
              <a:latin typeface="Times New Roman"/>
              <a:ea typeface="Times New Roman"/>
              <a:cs typeface="Times New Roman"/>
              <a:sym typeface="Times New Roman"/>
            </a:endParaRPr>
          </a:p>
          <a:p>
            <a:pPr indent="0" lvl="0" marL="0" rtl="0" algn="l">
              <a:lnSpc>
                <a:spcPct val="90000"/>
              </a:lnSpc>
              <a:spcBef>
                <a:spcPts val="600"/>
              </a:spcBef>
              <a:spcAft>
                <a:spcPts val="0"/>
              </a:spcAft>
              <a:buSzPct val="85000"/>
              <a:buNone/>
            </a:pPr>
            <a:r>
              <a:rPr b="0" i="0" lang="en-US" u="sng" strike="noStrike">
                <a:latin typeface="Times New Roman"/>
                <a:ea typeface="Times New Roman"/>
                <a:cs typeface="Times New Roman"/>
                <a:sym typeface="Times New Roman"/>
              </a:rPr>
              <a:t>State v. Kazanas</a:t>
            </a:r>
            <a:r>
              <a:rPr b="0" i="0" lang="en-US" u="none" strike="noStrike">
                <a:latin typeface="Times New Roman"/>
                <a:ea typeface="Times New Roman"/>
                <a:cs typeface="Times New Roman"/>
                <a:sym typeface="Times New Roman"/>
              </a:rPr>
              <a:t>, 138 Hawai’i 23, 36, 375 P.3d 1261, 1264 (2016)</a:t>
            </a:r>
            <a:endParaRPr/>
          </a:p>
          <a:p>
            <a:pPr indent="0" lvl="0" marL="0" rtl="0" algn="l">
              <a:lnSpc>
                <a:spcPct val="90000"/>
              </a:lnSpc>
              <a:spcBef>
                <a:spcPts val="600"/>
              </a:spcBef>
              <a:spcAft>
                <a:spcPts val="0"/>
              </a:spcAft>
              <a:buSzPct val="85000"/>
              <a:buNone/>
            </a:pPr>
            <a:r>
              <a:t/>
            </a:r>
            <a:endParaRPr b="0" i="0" u="sng" strike="noStrike">
              <a:solidFill>
                <a:srgbClr val="000000"/>
              </a:solidFill>
              <a:latin typeface="Times New Roman"/>
              <a:ea typeface="Times New Roman"/>
              <a:cs typeface="Times New Roman"/>
              <a:sym typeface="Times New Roman"/>
            </a:endParaRPr>
          </a:p>
          <a:p>
            <a:pPr indent="0" lvl="0" marL="0" rtl="0" algn="l">
              <a:lnSpc>
                <a:spcPct val="90000"/>
              </a:lnSpc>
              <a:spcBef>
                <a:spcPts val="600"/>
              </a:spcBef>
              <a:spcAft>
                <a:spcPts val="0"/>
              </a:spcAft>
              <a:buSzPct val="85000"/>
              <a:buNone/>
            </a:pPr>
            <a:r>
              <a:rPr b="0" i="0" lang="en-US" u="sng" strike="noStrike">
                <a:solidFill>
                  <a:srgbClr val="000000"/>
                </a:solidFill>
                <a:latin typeface="Times New Roman"/>
                <a:ea typeface="Times New Roman"/>
                <a:cs typeface="Times New Roman"/>
                <a:sym typeface="Times New Roman"/>
              </a:rPr>
              <a:t>State v. Tachibana</a:t>
            </a:r>
            <a:r>
              <a:rPr b="0" i="0" lang="en-US" u="none" strike="noStrike">
                <a:solidFill>
                  <a:srgbClr val="000000"/>
                </a:solidFill>
                <a:latin typeface="Times New Roman"/>
                <a:ea typeface="Times New Roman"/>
                <a:cs typeface="Times New Roman"/>
                <a:sym typeface="Times New Roman"/>
              </a:rPr>
              <a:t>, 79 Hawai`i 226, 900 P.2d 1293 (1995)</a:t>
            </a:r>
            <a:endParaRPr/>
          </a:p>
          <a:p>
            <a:pPr indent="0" lvl="0" marL="0" rtl="0" algn="l">
              <a:lnSpc>
                <a:spcPct val="90000"/>
              </a:lnSpc>
              <a:spcBef>
                <a:spcPts val="600"/>
              </a:spcBef>
              <a:spcAft>
                <a:spcPts val="0"/>
              </a:spcAft>
              <a:buSzPct val="85000"/>
              <a:buNone/>
            </a:pPr>
            <a:r>
              <a:t/>
            </a:r>
            <a:endParaRPr b="0" i="0" u="none" strike="noStrike">
              <a:latin typeface="Times New Roman"/>
              <a:ea typeface="Times New Roman"/>
              <a:cs typeface="Times New Roman"/>
              <a:sym typeface="Times New Roman"/>
            </a:endParaRPr>
          </a:p>
          <a:p>
            <a:pPr indent="0" lvl="0" marL="0" rtl="0" algn="l">
              <a:lnSpc>
                <a:spcPct val="90000"/>
              </a:lnSpc>
              <a:spcBef>
                <a:spcPts val="600"/>
              </a:spcBef>
              <a:spcAft>
                <a:spcPts val="0"/>
              </a:spcAft>
              <a:buSzPct val="85000"/>
              <a:buNone/>
            </a:pPr>
            <a:r>
              <a:rPr b="0" i="0" lang="en-US" u="sng" strike="noStrike">
                <a:latin typeface="Times New Roman"/>
                <a:ea typeface="Times New Roman"/>
                <a:cs typeface="Times New Roman"/>
                <a:sym typeface="Times New Roman"/>
              </a:rPr>
              <a:t>State v. Ugalino</a:t>
            </a:r>
            <a:r>
              <a:rPr b="0" i="0" lang="en-US" u="none" strike="noStrike">
                <a:latin typeface="Times New Roman"/>
                <a:ea typeface="Times New Roman"/>
                <a:cs typeface="Times New Roman"/>
                <a:sym typeface="Times New Roman"/>
              </a:rPr>
              <a:t>, </a:t>
            </a:r>
            <a:r>
              <a:rPr b="0" i="0" lang="en-US" sz="1800" u="none" strike="noStrike">
                <a:latin typeface="Times New Roman"/>
                <a:ea typeface="Times New Roman"/>
                <a:cs typeface="Times New Roman"/>
                <a:sym typeface="Times New Roman"/>
              </a:rPr>
              <a:t>107 Hawai`i 144, 111 P.3d 39 (2002) </a:t>
            </a:r>
            <a:r>
              <a:rPr b="0" i="1" lang="en-US" sz="1800" u="none" strike="noStrike">
                <a:latin typeface="Times"/>
                <a:ea typeface="Times"/>
                <a:cs typeface="Times"/>
                <a:sym typeface="Times"/>
              </a:rPr>
              <a:t>cert. den.</a:t>
            </a:r>
            <a:r>
              <a:rPr b="0" i="0" lang="en-US" sz="1800" u="none" strike="noStrike">
                <a:latin typeface="Times New Roman"/>
                <a:ea typeface="Times New Roman"/>
                <a:cs typeface="Times New Roman"/>
                <a:sym typeface="Times New Roman"/>
              </a:rPr>
              <a:t>, 107 Hawai`i 348, 113 P.3d 799 (May 5, 2005)</a:t>
            </a:r>
            <a:endParaRPr b="0" i="0" u="none" strike="noStrike">
              <a:latin typeface="Times New Roman"/>
              <a:ea typeface="Times New Roman"/>
              <a:cs typeface="Times New Roman"/>
              <a:sym typeface="Times New Roman"/>
            </a:endParaRPr>
          </a:p>
          <a:p>
            <a:pPr indent="0" lvl="0" marL="0" rtl="0" algn="l">
              <a:lnSpc>
                <a:spcPct val="90000"/>
              </a:lnSpc>
              <a:spcBef>
                <a:spcPts val="600"/>
              </a:spcBef>
              <a:spcAft>
                <a:spcPts val="0"/>
              </a:spcAft>
              <a:buSzPct val="85000"/>
              <a:buNone/>
            </a:pPr>
            <a:r>
              <a:t/>
            </a:r>
            <a:endParaRPr b="0" i="0" u="none" strike="noStrike">
              <a:solidFill>
                <a:srgbClr val="000000"/>
              </a:solidFill>
              <a:latin typeface="Times New Roman"/>
              <a:ea typeface="Times New Roman"/>
              <a:cs typeface="Times New Roman"/>
              <a:sym typeface="Times New Roman"/>
            </a:endParaRPr>
          </a:p>
          <a:p>
            <a:pPr indent="0" lvl="0" marL="0" rtl="0" algn="l">
              <a:lnSpc>
                <a:spcPct val="90000"/>
              </a:lnSpc>
              <a:spcBef>
                <a:spcPts val="600"/>
              </a:spcBef>
              <a:spcAft>
                <a:spcPts val="0"/>
              </a:spcAft>
              <a:buSzPct val="85000"/>
              <a:buNone/>
            </a:pPr>
            <a:r>
              <a:rPr b="0" i="0" lang="en-US" u="none" strike="noStrike">
                <a:solidFill>
                  <a:srgbClr val="000000"/>
                </a:solidFill>
                <a:latin typeface="Times New Roman"/>
                <a:ea typeface="Times New Roman"/>
                <a:cs typeface="Times New Roman"/>
                <a:sym typeface="Times New Roman"/>
              </a:rPr>
              <a:t>HRS § 712-1241</a:t>
            </a:r>
            <a:endParaRPr/>
          </a:p>
          <a:p>
            <a:pPr indent="0" lvl="0" marL="0" rtl="0" algn="l">
              <a:lnSpc>
                <a:spcPct val="90000"/>
              </a:lnSpc>
              <a:spcBef>
                <a:spcPts val="600"/>
              </a:spcBef>
              <a:spcAft>
                <a:spcPts val="0"/>
              </a:spcAft>
              <a:buSzPct val="850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600"/>
              </a:spcBef>
              <a:spcAft>
                <a:spcPts val="0"/>
              </a:spcAft>
              <a:buSzPct val="94444"/>
              <a:buNone/>
            </a:pPr>
            <a:r>
              <a:rPr b="0" i="0" lang="en-US" u="none" strike="noStrike">
                <a:latin typeface="Times New Roman"/>
                <a:ea typeface="Times New Roman"/>
                <a:cs typeface="Times New Roman"/>
                <a:sym typeface="Times New Roman"/>
              </a:rPr>
              <a:t>HRS § 705-500</a:t>
            </a:r>
            <a:endParaRPr sz="1800">
              <a:latin typeface="Times New Roman"/>
              <a:ea typeface="Times New Roman"/>
              <a:cs typeface="Times New Roman"/>
              <a:sym typeface="Times New Roman"/>
            </a:endParaRPr>
          </a:p>
        </p:txBody>
      </p:sp>
      <p:sp>
        <p:nvSpPr>
          <p:cNvPr id="404" name="Google Shape;404;p26"/>
          <p:cNvSpPr/>
          <p:nvPr/>
        </p:nvSpPr>
        <p:spPr>
          <a:xfrm>
            <a:off x="1066800" y="4431215"/>
            <a:ext cx="10058400" cy="80683"/>
          </a:xfrm>
          <a:prstGeom prst="rect">
            <a:avLst/>
          </a:prstGeom>
          <a:blipFill rotWithShape="1">
            <a:blip r:embed="rId3">
              <a:alphaModFix amt="85000"/>
            </a:blip>
            <a:tile algn="ctr" flip="xy" tx="0" sx="92000" ty="-762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05" name="Google Shape;405;p26"/>
          <p:cNvSpPr/>
          <p:nvPr/>
        </p:nvSpPr>
        <p:spPr>
          <a:xfrm>
            <a:off x="11401725" y="6229681"/>
            <a:ext cx="457200" cy="457200"/>
          </a:xfrm>
          <a:prstGeom prst="ellipse">
            <a:avLst/>
          </a:prstGeom>
          <a:blipFill rotWithShape="1">
            <a:blip r:embed="rId4">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406" name="Google Shape;406;p26"/>
          <p:cNvSpPr/>
          <p:nvPr/>
        </p:nvSpPr>
        <p:spPr>
          <a:xfrm>
            <a:off x="11430918" y="6258874"/>
            <a:ext cx="398813" cy="398815"/>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p27"/>
          <p:cNvSpPr/>
          <p:nvPr/>
        </p:nvSpPr>
        <p:spPr>
          <a:xfrm>
            <a:off x="920834" y="1346946"/>
            <a:ext cx="10222992" cy="80683"/>
          </a:xfrm>
          <a:prstGeom prst="rect">
            <a:avLst/>
          </a:prstGeom>
          <a:blipFill rotWithShape="1">
            <a:blip r:embed="rId3">
              <a:alphaModFix amt="85000"/>
            </a:blip>
            <a:tile algn="ctr" flip="xy" tx="0" sx="92000" ty="-762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12" name="Google Shape;412;p27"/>
          <p:cNvSpPr/>
          <p:nvPr/>
        </p:nvSpPr>
        <p:spPr>
          <a:xfrm>
            <a:off x="920834" y="4299696"/>
            <a:ext cx="10222992" cy="80683"/>
          </a:xfrm>
          <a:prstGeom prst="rect">
            <a:avLst/>
          </a:prstGeom>
          <a:blipFill rotWithShape="1">
            <a:blip r:embed="rId3">
              <a:alphaModFix amt="85000"/>
            </a:blip>
            <a:tile algn="ctr" flip="xy" tx="0" sx="92000" ty="-7175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13" name="Google Shape;413;p27"/>
          <p:cNvSpPr/>
          <p:nvPr/>
        </p:nvSpPr>
        <p:spPr>
          <a:xfrm>
            <a:off x="920834" y="1484779"/>
            <a:ext cx="10222992" cy="2743200"/>
          </a:xfrm>
          <a:prstGeom prst="rect">
            <a:avLst/>
          </a:prstGeom>
          <a:blipFill rotWithShape="1">
            <a:blip r:embed="rId3">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414" name="Google Shape;414;p27"/>
          <p:cNvGrpSpPr/>
          <p:nvPr/>
        </p:nvGrpSpPr>
        <p:grpSpPr>
          <a:xfrm>
            <a:off x="9649215" y="4068923"/>
            <a:ext cx="1080904" cy="1080902"/>
            <a:chOff x="9685338" y="4460675"/>
            <a:chExt cx="1080904" cy="1080902"/>
          </a:xfrm>
        </p:grpSpPr>
        <p:sp>
          <p:nvSpPr>
            <p:cNvPr id="415" name="Google Shape;415;p27"/>
            <p:cNvSpPr/>
            <p:nvPr/>
          </p:nvSpPr>
          <p:spPr>
            <a:xfrm>
              <a:off x="9685338" y="4460675"/>
              <a:ext cx="1080904" cy="1080902"/>
            </a:xfrm>
            <a:prstGeom prst="ellipse">
              <a:avLst/>
            </a:prstGeom>
            <a:blipFill rotWithShape="1">
              <a:blip r:embed="rId4">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416" name="Google Shape;416;p27"/>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417" name="Google Shape;417;p27"/>
          <p:cNvSpPr/>
          <p:nvPr/>
        </p:nvSpPr>
        <p:spPr>
          <a:xfrm>
            <a:off x="0" y="0"/>
            <a:ext cx="12188952"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18" name="Google Shape;418;p27"/>
          <p:cNvSpPr/>
          <p:nvPr/>
        </p:nvSpPr>
        <p:spPr>
          <a:xfrm>
            <a:off x="0" y="4257366"/>
            <a:ext cx="12192000" cy="2610465"/>
          </a:xfrm>
          <a:prstGeom prst="rect">
            <a:avLst/>
          </a:prstGeom>
          <a:blipFill rotWithShape="1">
            <a:blip r:embed="rId3">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19" name="Google Shape;419;p27"/>
          <p:cNvSpPr txBox="1"/>
          <p:nvPr>
            <p:ph type="title"/>
          </p:nvPr>
        </p:nvSpPr>
        <p:spPr>
          <a:xfrm>
            <a:off x="1013025" y="4355692"/>
            <a:ext cx="9085940" cy="1472224"/>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SzPts val="8000"/>
              <a:buFont typeface="Rockwell"/>
              <a:buNone/>
            </a:pPr>
            <a:r>
              <a:rPr lang="en-US"/>
              <a:t>ANY QUESTIONS?</a:t>
            </a:r>
            <a:endParaRPr/>
          </a:p>
        </p:txBody>
      </p:sp>
      <p:pic>
        <p:nvPicPr>
          <p:cNvPr id="420" name="Google Shape;420;p27"/>
          <p:cNvPicPr preferRelativeResize="0"/>
          <p:nvPr/>
        </p:nvPicPr>
        <p:blipFill rotWithShape="1">
          <a:blip r:embed="rId5">
            <a:alphaModFix/>
          </a:blip>
          <a:srcRect b="0" l="0" r="0" t="0"/>
          <a:stretch/>
        </p:blipFill>
        <p:spPr>
          <a:xfrm>
            <a:off x="635457" y="640080"/>
            <a:ext cx="9974394" cy="3316489"/>
          </a:xfrm>
          <a:prstGeom prst="rect">
            <a:avLst/>
          </a:prstGeom>
          <a:noFill/>
          <a:ln>
            <a:noFill/>
          </a:ln>
        </p:spPr>
      </p:pic>
      <p:grpSp>
        <p:nvGrpSpPr>
          <p:cNvPr id="421" name="Google Shape;421;p27"/>
          <p:cNvGrpSpPr/>
          <p:nvPr/>
        </p:nvGrpSpPr>
        <p:grpSpPr>
          <a:xfrm>
            <a:off x="10245590" y="5111496"/>
            <a:ext cx="1080904" cy="1080902"/>
            <a:chOff x="9685338" y="4460675"/>
            <a:chExt cx="1080904" cy="1080902"/>
          </a:xfrm>
        </p:grpSpPr>
        <p:sp>
          <p:nvSpPr>
            <p:cNvPr id="422" name="Google Shape;422;p27"/>
            <p:cNvSpPr/>
            <p:nvPr/>
          </p:nvSpPr>
          <p:spPr>
            <a:xfrm>
              <a:off x="9685338" y="4460675"/>
              <a:ext cx="1080904" cy="1080902"/>
            </a:xfrm>
            <a:prstGeom prst="ellipse">
              <a:avLst/>
            </a:prstGeom>
            <a:blipFill rotWithShape="1">
              <a:blip r:embed="rId4">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423" name="Google Shape;423;p27"/>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3"/>
          <p:cNvSpPr/>
          <p:nvPr/>
        </p:nvSpPr>
        <p:spPr>
          <a:xfrm>
            <a:off x="3048" y="0"/>
            <a:ext cx="12188952"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33" name="Google Shape;133;p3"/>
          <p:cNvGrpSpPr/>
          <p:nvPr/>
        </p:nvGrpSpPr>
        <p:grpSpPr>
          <a:xfrm>
            <a:off x="711565" y="1353641"/>
            <a:ext cx="3848401" cy="3824602"/>
            <a:chOff x="1061035" y="1679569"/>
            <a:chExt cx="3498864" cy="3498858"/>
          </a:xfrm>
        </p:grpSpPr>
        <p:sp>
          <p:nvSpPr>
            <p:cNvPr id="134" name="Google Shape;134;p3"/>
            <p:cNvSpPr/>
            <p:nvPr/>
          </p:nvSpPr>
          <p:spPr>
            <a:xfrm>
              <a:off x="1061035" y="1679569"/>
              <a:ext cx="3498864" cy="3498858"/>
            </a:xfrm>
            <a:prstGeom prst="ellipse">
              <a:avLst/>
            </a:prstGeom>
            <a:blipFill rotWithShape="1">
              <a:blip r:embed="rId3">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135" name="Google Shape;135;p3"/>
            <p:cNvSpPr/>
            <p:nvPr/>
          </p:nvSpPr>
          <p:spPr>
            <a:xfrm>
              <a:off x="1246134" y="1864667"/>
              <a:ext cx="3128666" cy="312866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36" name="Google Shape;136;p3"/>
          <p:cNvSpPr txBox="1"/>
          <p:nvPr>
            <p:ph type="title"/>
          </p:nvPr>
        </p:nvSpPr>
        <p:spPr>
          <a:xfrm>
            <a:off x="1112676" y="2213850"/>
            <a:ext cx="3046200" cy="210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Rockwell"/>
              <a:buNone/>
            </a:pPr>
            <a:r>
              <a:rPr lang="en-US" sz="4000">
                <a:solidFill>
                  <a:schemeClr val="dk1"/>
                </a:solidFill>
              </a:rPr>
              <a:t>QUESTIONS PRESENTED  </a:t>
            </a:r>
            <a:endParaRPr/>
          </a:p>
        </p:txBody>
      </p:sp>
      <p:sp>
        <p:nvSpPr>
          <p:cNvPr id="137" name="Google Shape;137;p3"/>
          <p:cNvSpPr/>
          <p:nvPr/>
        </p:nvSpPr>
        <p:spPr>
          <a:xfrm rot="5400000">
            <a:off x="3502277" y="3388659"/>
            <a:ext cx="3657600" cy="80683"/>
          </a:xfrm>
          <a:prstGeom prst="rect">
            <a:avLst/>
          </a:prstGeom>
          <a:blipFill rotWithShape="1">
            <a:blip r:embed="rId4">
              <a:alphaModFix amt="85000"/>
            </a:blip>
            <a:tile algn="ctr" flip="xy" tx="0" sx="92000" ty="-7175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38" name="Google Shape;138;p3"/>
          <p:cNvSpPr txBox="1"/>
          <p:nvPr>
            <p:ph idx="1" type="body"/>
          </p:nvPr>
        </p:nvSpPr>
        <p:spPr>
          <a:xfrm>
            <a:off x="5534025" y="192947"/>
            <a:ext cx="6574848" cy="652217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380"/>
              <a:buNone/>
            </a:pPr>
            <a:r>
              <a:rPr b="0" i="0" lang="en-US" sz="2800" u="none" strike="noStrike">
                <a:solidFill>
                  <a:srgbClr val="9F3611"/>
                </a:solidFill>
              </a:rPr>
              <a:t>1. </a:t>
            </a:r>
            <a:r>
              <a:rPr b="0" i="0" lang="en-US" sz="2800" u="none" strike="noStrike">
                <a:solidFill>
                  <a:srgbClr val="000000"/>
                </a:solidFill>
              </a:rPr>
              <a:t>Whether the ICA gravely erred in affirming the trial court’s admission of Officer Gaspar’s testimony?</a:t>
            </a:r>
            <a:endParaRPr/>
          </a:p>
          <a:p>
            <a:pPr indent="0" lvl="0" marL="0" rtl="0" algn="l">
              <a:lnSpc>
                <a:spcPct val="100000"/>
              </a:lnSpc>
              <a:spcBef>
                <a:spcPts val="1800"/>
              </a:spcBef>
              <a:spcAft>
                <a:spcPts val="0"/>
              </a:spcAft>
              <a:buSzPts val="2380"/>
              <a:buNone/>
            </a:pPr>
            <a:r>
              <a:rPr b="0" i="0" lang="en-US" sz="2800" u="none" strike="noStrike">
                <a:solidFill>
                  <a:srgbClr val="9F3611"/>
                </a:solidFill>
              </a:rPr>
              <a:t>2. </a:t>
            </a:r>
            <a:r>
              <a:rPr b="0" i="0" lang="en-US" sz="2800" u="none" strike="noStrike">
                <a:solidFill>
                  <a:srgbClr val="000000"/>
                </a:solidFill>
              </a:rPr>
              <a:t>Whether </a:t>
            </a:r>
            <a:r>
              <a:rPr b="0" i="0" lang="en-US" sz="2800" u="sng" strike="noStrike">
                <a:solidFill>
                  <a:srgbClr val="000000"/>
                </a:solidFill>
              </a:rPr>
              <a:t>Kekona</a:t>
            </a:r>
            <a:r>
              <a:rPr b="0" i="0" lang="en-US" sz="2800" u="none" strike="noStrike">
                <a:solidFill>
                  <a:srgbClr val="000000"/>
                </a:solidFill>
              </a:rPr>
              <a:t> should be overruled?</a:t>
            </a:r>
            <a:endParaRPr/>
          </a:p>
          <a:p>
            <a:pPr indent="0" lvl="0" marL="0" rtl="0" algn="l">
              <a:lnSpc>
                <a:spcPct val="100000"/>
              </a:lnSpc>
              <a:spcBef>
                <a:spcPts val="1800"/>
              </a:spcBef>
              <a:spcAft>
                <a:spcPts val="0"/>
              </a:spcAft>
              <a:buSzPts val="2380"/>
              <a:buNone/>
            </a:pPr>
            <a:r>
              <a:rPr b="0" i="0" lang="en-US" sz="2800" u="none" strike="noStrike">
                <a:solidFill>
                  <a:srgbClr val="9F3611"/>
                </a:solidFill>
              </a:rPr>
              <a:t>3. </a:t>
            </a:r>
            <a:r>
              <a:rPr b="0" i="0" lang="en-US" sz="2800" u="none" strike="noStrike">
                <a:solidFill>
                  <a:srgbClr val="000000"/>
                </a:solidFill>
              </a:rPr>
              <a:t>Whether the ICA gravely erred in finding there was sufficient evidence for the jury to convict Mr. Zuffante?</a:t>
            </a:r>
            <a:endParaRPr/>
          </a:p>
          <a:p>
            <a:pPr indent="0" lvl="0" marL="0" rtl="0" algn="l">
              <a:lnSpc>
                <a:spcPct val="100000"/>
              </a:lnSpc>
              <a:spcBef>
                <a:spcPts val="1800"/>
              </a:spcBef>
              <a:spcAft>
                <a:spcPts val="0"/>
              </a:spcAft>
              <a:buSzPts val="2380"/>
              <a:buNone/>
            </a:pPr>
            <a:r>
              <a:rPr b="0" i="0" lang="en-US" sz="2800" u="none" strike="noStrike">
                <a:solidFill>
                  <a:srgbClr val="9F3611"/>
                </a:solidFill>
              </a:rPr>
              <a:t>4. </a:t>
            </a:r>
            <a:r>
              <a:rPr b="0" i="0" lang="en-US" sz="2800" u="none" strike="noStrike">
                <a:solidFill>
                  <a:srgbClr val="000000"/>
                </a:solidFill>
              </a:rPr>
              <a:t>Whether the ICA gravely erred in concluding the record was not sufficiently developed for it to decide whether there was ineffective assistance of counsel?</a:t>
            </a:r>
            <a:endParaRPr b="1" sz="4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txBox="1"/>
          <p:nvPr>
            <p:ph type="title"/>
          </p:nvPr>
        </p:nvSpPr>
        <p:spPr>
          <a:xfrm>
            <a:off x="770021" y="484632"/>
            <a:ext cx="10539663" cy="15087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6000"/>
              <a:buFont typeface="Rockwell"/>
              <a:buNone/>
            </a:pPr>
            <a:r>
              <a:rPr lang="en-US" sz="6000"/>
              <a:t>CONTRASTS IN THE LEGAL SYSTEM</a:t>
            </a:r>
            <a:endParaRPr/>
          </a:p>
        </p:txBody>
      </p:sp>
      <p:sp>
        <p:nvSpPr>
          <p:cNvPr id="144" name="Google Shape;144;p4"/>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400"/>
              <a:buNone/>
            </a:pPr>
            <a:r>
              <a:rPr lang="en-US" sz="4000"/>
              <a:t>Civil Cases</a:t>
            </a:r>
            <a:endParaRPr/>
          </a:p>
        </p:txBody>
      </p:sp>
      <p:sp>
        <p:nvSpPr>
          <p:cNvPr id="145" name="Google Shape;145;p4"/>
          <p:cNvSpPr txBox="1"/>
          <p:nvPr>
            <p:ph idx="2" type="body"/>
          </p:nvPr>
        </p:nvSpPr>
        <p:spPr>
          <a:xfrm>
            <a:off x="418131" y="2743199"/>
            <a:ext cx="5406598" cy="41148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380"/>
              <a:buNone/>
            </a:pPr>
            <a:r>
              <a:rPr lang="en-US" sz="2800"/>
              <a:t>Brought by one individual (or entity) against another </a:t>
            </a:r>
            <a:endParaRPr/>
          </a:p>
          <a:p>
            <a:pPr indent="0" lvl="0" marL="0" rtl="0" algn="l">
              <a:lnSpc>
                <a:spcPct val="90000"/>
              </a:lnSpc>
              <a:spcBef>
                <a:spcPts val="1200"/>
              </a:spcBef>
              <a:spcAft>
                <a:spcPts val="0"/>
              </a:spcAft>
              <a:buSzPts val="2380"/>
              <a:buNone/>
            </a:pPr>
            <a:r>
              <a:rPr lang="en-US" sz="2800"/>
              <a:t>Penalties mostly monetary damages (or an order to do or not do something)</a:t>
            </a:r>
            <a:endParaRPr/>
          </a:p>
          <a:p>
            <a:pPr indent="0" lvl="0" marL="0" rtl="0" algn="l">
              <a:lnSpc>
                <a:spcPct val="90000"/>
              </a:lnSpc>
              <a:spcBef>
                <a:spcPts val="1200"/>
              </a:spcBef>
              <a:spcAft>
                <a:spcPts val="0"/>
              </a:spcAft>
              <a:buSzPts val="2380"/>
              <a:buNone/>
            </a:pPr>
            <a:r>
              <a:rPr lang="en-US" sz="2800"/>
              <a:t>Usually requires a preponderance (more than 50%) of the evidence to prevail</a:t>
            </a:r>
            <a:endParaRPr/>
          </a:p>
        </p:txBody>
      </p:sp>
      <p:sp>
        <p:nvSpPr>
          <p:cNvPr id="146" name="Google Shape;146;p4"/>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400"/>
              <a:buNone/>
            </a:pPr>
            <a:r>
              <a:rPr lang="en-US" sz="4000"/>
              <a:t>Criminal Cases</a:t>
            </a:r>
            <a:endParaRPr/>
          </a:p>
        </p:txBody>
      </p:sp>
      <p:sp>
        <p:nvSpPr>
          <p:cNvPr id="147" name="Google Shape;147;p4"/>
          <p:cNvSpPr txBox="1"/>
          <p:nvPr>
            <p:ph idx="4" type="body"/>
          </p:nvPr>
        </p:nvSpPr>
        <p:spPr>
          <a:xfrm>
            <a:off x="6364224" y="2743199"/>
            <a:ext cx="5406598" cy="41148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380"/>
              <a:buNone/>
            </a:pPr>
            <a:r>
              <a:rPr lang="en-US" sz="2800"/>
              <a:t>Brought by the State against an individual (or entity)</a:t>
            </a:r>
            <a:endParaRPr/>
          </a:p>
          <a:p>
            <a:pPr indent="0" lvl="0" marL="0" rtl="0" algn="l">
              <a:lnSpc>
                <a:spcPct val="90000"/>
              </a:lnSpc>
              <a:spcBef>
                <a:spcPts val="1200"/>
              </a:spcBef>
              <a:spcAft>
                <a:spcPts val="0"/>
              </a:spcAft>
              <a:buSzPts val="2380"/>
              <a:buNone/>
            </a:pPr>
            <a:r>
              <a:rPr lang="en-US" sz="2800"/>
              <a:t>Penalties include imprisonment or even execution</a:t>
            </a:r>
            <a:endParaRPr/>
          </a:p>
          <a:p>
            <a:pPr indent="0" lvl="0" marL="0" rtl="0" algn="l">
              <a:lnSpc>
                <a:spcPct val="90000"/>
              </a:lnSpc>
              <a:spcBef>
                <a:spcPts val="1200"/>
              </a:spcBef>
              <a:spcAft>
                <a:spcPts val="0"/>
              </a:spcAft>
              <a:buSzPts val="2380"/>
              <a:buNone/>
            </a:pPr>
            <a:r>
              <a:rPr lang="en-US" sz="2800"/>
              <a:t>The burden is on the Prosecution to prove every element of a crime beyond a reasonable doubt </a:t>
            </a:r>
            <a:endParaRPr/>
          </a:p>
          <a:p>
            <a:pPr indent="0" lvl="0" marL="0" rtl="0" algn="l">
              <a:lnSpc>
                <a:spcPct val="90000"/>
              </a:lnSpc>
              <a:spcBef>
                <a:spcPts val="1200"/>
              </a:spcBef>
              <a:spcAft>
                <a:spcPts val="0"/>
              </a:spcAft>
              <a:buSzPts val="17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5"/>
          <p:cNvSpPr txBox="1"/>
          <p:nvPr>
            <p:ph type="title"/>
          </p:nvPr>
        </p:nvSpPr>
        <p:spPr>
          <a:xfrm>
            <a:off x="1140075" y="324867"/>
            <a:ext cx="9988173" cy="13576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Font typeface="Rockwell"/>
              <a:buNone/>
            </a:pPr>
            <a:r>
              <a:rPr lang="en-US" sz="4400"/>
              <a:t>CRIMINAL COURT: WHO ARE THE PLAYERS?</a:t>
            </a:r>
            <a:endParaRPr/>
          </a:p>
        </p:txBody>
      </p:sp>
      <p:pic>
        <p:nvPicPr>
          <p:cNvPr descr="A picture containing text, organ&#10;&#10;Description automatically generated" id="153" name="Google Shape;153;p5"/>
          <p:cNvPicPr preferRelativeResize="0"/>
          <p:nvPr/>
        </p:nvPicPr>
        <p:blipFill rotWithShape="1">
          <a:blip r:embed="rId3">
            <a:alphaModFix/>
          </a:blip>
          <a:srcRect b="-1" l="19539" r="24461" t="0"/>
          <a:stretch/>
        </p:blipFill>
        <p:spPr>
          <a:xfrm>
            <a:off x="1060704" y="1682496"/>
            <a:ext cx="3502152" cy="3502152"/>
          </a:xfrm>
          <a:custGeom>
            <a:rect b="b" l="l" r="r" t="t"/>
            <a:pathLst>
              <a:path extrusionOk="0" h="3502152" w="3502152">
                <a:moveTo>
                  <a:pt x="1751076" y="196996"/>
                </a:moveTo>
                <a:cubicBezTo>
                  <a:pt x="2609371" y="196996"/>
                  <a:pt x="3305156" y="892781"/>
                  <a:pt x="3305156" y="1751076"/>
                </a:cubicBezTo>
                <a:cubicBezTo>
                  <a:pt x="3305156" y="2609371"/>
                  <a:pt x="2609371" y="3305156"/>
                  <a:pt x="1751076" y="3305156"/>
                </a:cubicBezTo>
                <a:cubicBezTo>
                  <a:pt x="892781" y="3305156"/>
                  <a:pt x="196996" y="2609371"/>
                  <a:pt x="196996" y="1751076"/>
                </a:cubicBezTo>
                <a:cubicBezTo>
                  <a:pt x="196996" y="892781"/>
                  <a:pt x="892781" y="196996"/>
                  <a:pt x="1751076" y="196996"/>
                </a:cubicBezTo>
                <a:close/>
                <a:moveTo>
                  <a:pt x="1751076" y="153219"/>
                </a:moveTo>
                <a:cubicBezTo>
                  <a:pt x="868604" y="153219"/>
                  <a:pt x="153219" y="868604"/>
                  <a:pt x="153219" y="1751076"/>
                </a:cubicBezTo>
                <a:cubicBezTo>
                  <a:pt x="153219" y="2633548"/>
                  <a:pt x="868604" y="3348933"/>
                  <a:pt x="1751076" y="3348933"/>
                </a:cubicBezTo>
                <a:cubicBezTo>
                  <a:pt x="2633548" y="3348933"/>
                  <a:pt x="3348933" y="2633548"/>
                  <a:pt x="3348933" y="1751076"/>
                </a:cubicBezTo>
                <a:cubicBezTo>
                  <a:pt x="3348933" y="868604"/>
                  <a:pt x="2633548" y="153219"/>
                  <a:pt x="1751076" y="153219"/>
                </a:cubicBezTo>
                <a:close/>
                <a:moveTo>
                  <a:pt x="1751076" y="0"/>
                </a:moveTo>
                <a:cubicBezTo>
                  <a:pt x="2718169" y="0"/>
                  <a:pt x="3502152" y="783984"/>
                  <a:pt x="3502152" y="1751076"/>
                </a:cubicBezTo>
                <a:cubicBezTo>
                  <a:pt x="3502152" y="2718169"/>
                  <a:pt x="2718169" y="3502152"/>
                  <a:pt x="1751076" y="3502152"/>
                </a:cubicBezTo>
                <a:cubicBezTo>
                  <a:pt x="783983" y="3502152"/>
                  <a:pt x="0" y="2718169"/>
                  <a:pt x="0" y="1751076"/>
                </a:cubicBezTo>
                <a:cubicBezTo>
                  <a:pt x="0" y="783984"/>
                  <a:pt x="783983" y="0"/>
                  <a:pt x="1751076" y="0"/>
                </a:cubicBezTo>
                <a:close/>
              </a:path>
            </a:pathLst>
          </a:custGeom>
          <a:noFill/>
          <a:ln>
            <a:noFill/>
          </a:ln>
        </p:spPr>
      </p:pic>
      <p:sp>
        <p:nvSpPr>
          <p:cNvPr id="154" name="Google Shape;154;p5"/>
          <p:cNvSpPr txBox="1"/>
          <p:nvPr>
            <p:ph idx="1" type="body"/>
          </p:nvPr>
        </p:nvSpPr>
        <p:spPr>
          <a:xfrm>
            <a:off x="4780547" y="1475874"/>
            <a:ext cx="7218948" cy="505725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rPr b="1" lang="en-US"/>
              <a:t>The Prosecution </a:t>
            </a:r>
            <a:r>
              <a:rPr lang="en-US"/>
              <a:t>– The government lawyer (District Attorney, Federal Prosecutor) who initiates the proceedings. </a:t>
            </a:r>
            <a:endParaRPr/>
          </a:p>
          <a:p>
            <a:pPr indent="0" lvl="0" marL="0" rtl="0" algn="l">
              <a:lnSpc>
                <a:spcPct val="90000"/>
              </a:lnSpc>
              <a:spcBef>
                <a:spcPts val="1200"/>
              </a:spcBef>
              <a:spcAft>
                <a:spcPts val="0"/>
              </a:spcAft>
              <a:buSzPts val="1700"/>
              <a:buNone/>
            </a:pPr>
            <a:r>
              <a:rPr b="1" lang="en-US"/>
              <a:t>The Defendant</a:t>
            </a:r>
            <a:r>
              <a:rPr lang="en-US"/>
              <a:t> – The person against whom charges are brought. The defendant is almost always represented by a lawyer; in felony cases, a defendant who cannot afford a lawyer has the right to a court-appointed attorney.</a:t>
            </a:r>
            <a:endParaRPr/>
          </a:p>
          <a:p>
            <a:pPr indent="0" lvl="0" marL="0" rtl="0" algn="l">
              <a:lnSpc>
                <a:spcPct val="90000"/>
              </a:lnSpc>
              <a:spcBef>
                <a:spcPts val="1200"/>
              </a:spcBef>
              <a:spcAft>
                <a:spcPts val="0"/>
              </a:spcAft>
              <a:buSzPts val="1700"/>
              <a:buNone/>
            </a:pPr>
            <a:r>
              <a:rPr b="1" lang="en-US"/>
              <a:t>The Judge </a:t>
            </a:r>
            <a:r>
              <a:rPr lang="en-US"/>
              <a:t>– The person who presides over the judicial process, ruling on motions, deciding questions of law, and presiding over trial (if there is one). </a:t>
            </a:r>
            <a:endParaRPr/>
          </a:p>
          <a:p>
            <a:pPr indent="0" lvl="0" marL="0" rtl="0" algn="l">
              <a:lnSpc>
                <a:spcPct val="90000"/>
              </a:lnSpc>
              <a:spcBef>
                <a:spcPts val="1200"/>
              </a:spcBef>
              <a:spcAft>
                <a:spcPts val="0"/>
              </a:spcAft>
              <a:buSzPts val="1700"/>
              <a:buNone/>
            </a:pPr>
            <a:r>
              <a:rPr b="1" lang="en-US"/>
              <a:t>The Jury </a:t>
            </a:r>
            <a:r>
              <a:rPr lang="en-US"/>
              <a:t>– The ordinary citizens entrusted with determining questions of fact and ultimately deciding whether the prosecution has proven their case.</a:t>
            </a:r>
            <a:endParaRPr/>
          </a:p>
          <a:p>
            <a:pPr indent="-182880" lvl="0" marL="182880" rtl="0" algn="l">
              <a:lnSpc>
                <a:spcPct val="90000"/>
              </a:lnSpc>
              <a:spcBef>
                <a:spcPts val="1200"/>
              </a:spcBef>
              <a:spcAft>
                <a:spcPts val="0"/>
              </a:spcAft>
              <a:buSzPts val="1530"/>
              <a:buChar char="▪"/>
            </a:pPr>
            <a:r>
              <a:rPr lang="en-US" sz="1800"/>
              <a:t>In some cases, a defendant may waive his/her right to a jury trial and instead appear before a “bench trial,” where the judge also acts as the jury.</a:t>
            </a:r>
            <a:endParaRPr/>
          </a:p>
          <a:p>
            <a:pPr indent="-123507" lvl="0" marL="182880" rtl="0" algn="l">
              <a:lnSpc>
                <a:spcPct val="90000"/>
              </a:lnSpc>
              <a:spcBef>
                <a:spcPts val="1200"/>
              </a:spcBef>
              <a:spcAft>
                <a:spcPts val="0"/>
              </a:spcAft>
              <a:buSzPts val="935"/>
              <a:buNone/>
            </a:pPr>
            <a:r>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6000"/>
              <a:buFont typeface="Rockwell"/>
              <a:buNone/>
            </a:pPr>
            <a:r>
              <a:rPr lang="en-US" sz="6000"/>
              <a:t>SOURCES OF LAW     </a:t>
            </a:r>
            <a:br>
              <a:rPr lang="en-US"/>
            </a:br>
            <a:r>
              <a:rPr lang="en-US" sz="4400"/>
              <a:t>FEDERAL &amp; STATE</a:t>
            </a:r>
            <a:endParaRPr/>
          </a:p>
        </p:txBody>
      </p:sp>
      <p:sp>
        <p:nvSpPr>
          <p:cNvPr id="160" name="Google Shape;160;p6"/>
          <p:cNvSpPr/>
          <p:nvPr/>
        </p:nvSpPr>
        <p:spPr>
          <a:xfrm>
            <a:off x="1066800" y="2013293"/>
            <a:ext cx="10058400" cy="80683"/>
          </a:xfrm>
          <a:prstGeom prst="rect">
            <a:avLst/>
          </a:prstGeom>
          <a:blipFill rotWithShape="1">
            <a:blip r:embed="rId3">
              <a:alphaModFix amt="85000"/>
            </a:blip>
            <a:tile algn="ctr" flip="xy" tx="0" sx="92000" ty="-762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61" name="Google Shape;161;p6"/>
          <p:cNvGrpSpPr/>
          <p:nvPr/>
        </p:nvGrpSpPr>
        <p:grpSpPr>
          <a:xfrm>
            <a:off x="337351" y="2177006"/>
            <a:ext cx="11461071" cy="3946608"/>
            <a:chOff x="0" y="1977"/>
            <a:chExt cx="11461071" cy="3946608"/>
          </a:xfrm>
        </p:grpSpPr>
        <p:sp>
          <p:nvSpPr>
            <p:cNvPr id="162" name="Google Shape;162;p6"/>
            <p:cNvSpPr/>
            <p:nvPr/>
          </p:nvSpPr>
          <p:spPr>
            <a:xfrm rot="5400000">
              <a:off x="7413132" y="-3190070"/>
              <a:ext cx="760792" cy="7335085"/>
            </a:xfrm>
            <a:prstGeom prst="round2SameRect">
              <a:avLst>
                <a:gd fmla="val 16667" name="adj1"/>
                <a:gd fmla="val 0" name="adj2"/>
              </a:avLst>
            </a:prstGeom>
            <a:solidFill>
              <a:srgbClr val="DECCCB">
                <a:alpha val="89803"/>
              </a:srgbClr>
            </a:solidFill>
            <a:ln cap="flat" cmpd="sng" w="12700">
              <a:solidFill>
                <a:srgbClr val="DECC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txBox="1"/>
            <p:nvPr/>
          </p:nvSpPr>
          <p:spPr>
            <a:xfrm>
              <a:off x="4125986" y="134215"/>
              <a:ext cx="7297946" cy="686514"/>
            </a:xfrm>
            <a:prstGeom prst="rect">
              <a:avLst/>
            </a:prstGeom>
            <a:noFill/>
            <a:ln>
              <a:noFill/>
            </a:ln>
          </p:spPr>
          <p:txBody>
            <a:bodyPr anchorCtr="0" anchor="ctr" bIns="28575" lIns="57150" spcFirstLastPara="1" rIns="57150" wrap="square" tIns="28575">
              <a:noAutofit/>
            </a:bodyPr>
            <a:lstStyle/>
            <a:p>
              <a:pPr indent="-114300" lvl="1" marL="114300" marR="0" rtl="0" algn="l">
                <a:lnSpc>
                  <a:spcPct val="90000"/>
                </a:lnSpc>
                <a:spcBef>
                  <a:spcPts val="0"/>
                </a:spcBef>
                <a:spcAft>
                  <a:spcPts val="0"/>
                </a:spcAft>
                <a:buClr>
                  <a:schemeClr val="dk1"/>
                </a:buClr>
                <a:buSzPts val="1500"/>
                <a:buFont typeface="Rockwell"/>
                <a:buChar char="•"/>
              </a:pPr>
              <a:r>
                <a:rPr b="0" i="0" lang="en-US" sz="1500" u="none" cap="none" strike="noStrike">
                  <a:solidFill>
                    <a:schemeClr val="dk1"/>
                  </a:solidFill>
                  <a:latin typeface="Rockwell"/>
                  <a:ea typeface="Rockwell"/>
                  <a:cs typeface="Rockwell"/>
                  <a:sym typeface="Rockwell"/>
                </a:rPr>
                <a:t>A Constitution is like a blueprint for how the government and the courts operate. Constitutions also recognize certain individual rights of citizens. The principles articulated in a Constitution guide the way we understand the law.  </a:t>
              </a:r>
              <a:endParaRPr/>
            </a:p>
          </p:txBody>
        </p:sp>
        <p:sp>
          <p:nvSpPr>
            <p:cNvPr id="164" name="Google Shape;164;p6"/>
            <p:cNvSpPr/>
            <p:nvPr/>
          </p:nvSpPr>
          <p:spPr>
            <a:xfrm>
              <a:off x="0" y="1977"/>
              <a:ext cx="4125985" cy="950990"/>
            </a:xfrm>
            <a:prstGeom prst="roundRect">
              <a:avLst>
                <a:gd fmla="val 16667" name="adj"/>
              </a:avLst>
            </a:prstGeom>
            <a:solidFill>
              <a:srgbClr val="9B2B1C"/>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txBox="1"/>
            <p:nvPr/>
          </p:nvSpPr>
          <p:spPr>
            <a:xfrm>
              <a:off x="46424" y="48401"/>
              <a:ext cx="4033137" cy="858142"/>
            </a:xfrm>
            <a:prstGeom prst="rect">
              <a:avLst/>
            </a:prstGeom>
            <a:noFill/>
            <a:ln>
              <a:noFill/>
            </a:ln>
          </p:spPr>
          <p:txBody>
            <a:bodyPr anchorCtr="0" anchor="ctr" bIns="89525" lIns="179050" spcFirstLastPara="1" rIns="179050" wrap="square" tIns="89525">
              <a:noAutofit/>
            </a:bodyPr>
            <a:lstStyle/>
            <a:p>
              <a:pPr indent="0" lvl="0" marL="0" marR="0" rtl="0" algn="ctr">
                <a:lnSpc>
                  <a:spcPct val="90000"/>
                </a:lnSpc>
                <a:spcBef>
                  <a:spcPts val="0"/>
                </a:spcBef>
                <a:spcAft>
                  <a:spcPts val="0"/>
                </a:spcAft>
                <a:buClr>
                  <a:schemeClr val="lt1"/>
                </a:buClr>
                <a:buSzPts val="4700"/>
                <a:buFont typeface="Rockwell"/>
                <a:buNone/>
              </a:pPr>
              <a:r>
                <a:rPr lang="en-US" sz="4700">
                  <a:solidFill>
                    <a:schemeClr val="lt1"/>
                  </a:solidFill>
                  <a:latin typeface="Rockwell"/>
                  <a:ea typeface="Rockwell"/>
                  <a:cs typeface="Rockwell"/>
                  <a:sym typeface="Rockwell"/>
                </a:rPr>
                <a:t>Constitution</a:t>
              </a:r>
              <a:endParaRPr/>
            </a:p>
          </p:txBody>
        </p:sp>
        <p:sp>
          <p:nvSpPr>
            <p:cNvPr id="166" name="Google Shape;166;p6"/>
            <p:cNvSpPr/>
            <p:nvPr/>
          </p:nvSpPr>
          <p:spPr>
            <a:xfrm rot="5400000">
              <a:off x="7413132" y="-2191530"/>
              <a:ext cx="760792" cy="7335085"/>
            </a:xfrm>
            <a:prstGeom prst="round2SameRect">
              <a:avLst>
                <a:gd fmla="val 16667" name="adj1"/>
                <a:gd fmla="val 0" name="adj2"/>
              </a:avLst>
            </a:prstGeom>
            <a:solidFill>
              <a:srgbClr val="DECCCB">
                <a:alpha val="89803"/>
              </a:srgbClr>
            </a:solidFill>
            <a:ln cap="flat" cmpd="sng" w="12700">
              <a:solidFill>
                <a:srgbClr val="DECC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txBox="1"/>
            <p:nvPr/>
          </p:nvSpPr>
          <p:spPr>
            <a:xfrm>
              <a:off x="4125986" y="1132755"/>
              <a:ext cx="7297946" cy="686514"/>
            </a:xfrm>
            <a:prstGeom prst="rect">
              <a:avLst/>
            </a:prstGeom>
            <a:noFill/>
            <a:ln>
              <a:noFill/>
            </a:ln>
          </p:spPr>
          <p:txBody>
            <a:bodyPr anchorCtr="0" anchor="ctr" bIns="28575" lIns="57150" spcFirstLastPara="1" rIns="57150" wrap="square" tIns="28575">
              <a:noAutofit/>
            </a:bodyPr>
            <a:lstStyle/>
            <a:p>
              <a:pPr indent="-114300" lvl="1" marL="114300" marR="0" rtl="0" algn="l">
                <a:lnSpc>
                  <a:spcPct val="90000"/>
                </a:lnSpc>
                <a:spcBef>
                  <a:spcPts val="0"/>
                </a:spcBef>
                <a:spcAft>
                  <a:spcPts val="0"/>
                </a:spcAft>
                <a:buClr>
                  <a:schemeClr val="dk1"/>
                </a:buClr>
                <a:buSzPts val="1500"/>
                <a:buFont typeface="Rockwell"/>
                <a:buChar char="•"/>
              </a:pPr>
              <a:r>
                <a:rPr b="0" i="0" lang="en-US" sz="1500" u="none" cap="none" strike="noStrike">
                  <a:solidFill>
                    <a:schemeClr val="dk1"/>
                  </a:solidFill>
                  <a:latin typeface="Rockwell"/>
                  <a:ea typeface="Rockwell"/>
                  <a:cs typeface="Rockwell"/>
                  <a:sym typeface="Rockwell"/>
                </a:rPr>
                <a:t>Statutes are the laws written by the legislature. Because legislatures are elected, statutory law is considered to represent the public will. However, it is not always easy to know exactly how the legislature intended a statute to be understood.</a:t>
              </a:r>
              <a:endParaRPr/>
            </a:p>
          </p:txBody>
        </p:sp>
        <p:sp>
          <p:nvSpPr>
            <p:cNvPr id="168" name="Google Shape;168;p6"/>
            <p:cNvSpPr/>
            <p:nvPr/>
          </p:nvSpPr>
          <p:spPr>
            <a:xfrm>
              <a:off x="0" y="1000516"/>
              <a:ext cx="4125985" cy="950990"/>
            </a:xfrm>
            <a:prstGeom prst="roundRect">
              <a:avLst>
                <a:gd fmla="val 16667" name="adj"/>
              </a:avLst>
            </a:prstGeom>
            <a:solidFill>
              <a:srgbClr val="9B2B1C"/>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txBox="1"/>
            <p:nvPr/>
          </p:nvSpPr>
          <p:spPr>
            <a:xfrm>
              <a:off x="46424" y="1046940"/>
              <a:ext cx="4033137" cy="858142"/>
            </a:xfrm>
            <a:prstGeom prst="rect">
              <a:avLst/>
            </a:prstGeom>
            <a:noFill/>
            <a:ln>
              <a:noFill/>
            </a:ln>
          </p:spPr>
          <p:txBody>
            <a:bodyPr anchorCtr="0" anchor="ctr" bIns="89525" lIns="179050" spcFirstLastPara="1" rIns="179050" wrap="square" tIns="89525">
              <a:noAutofit/>
            </a:bodyPr>
            <a:lstStyle/>
            <a:p>
              <a:pPr indent="0" lvl="0" marL="0" marR="0" rtl="0" algn="ctr">
                <a:lnSpc>
                  <a:spcPct val="90000"/>
                </a:lnSpc>
                <a:spcBef>
                  <a:spcPts val="0"/>
                </a:spcBef>
                <a:spcAft>
                  <a:spcPts val="0"/>
                </a:spcAft>
                <a:buClr>
                  <a:schemeClr val="lt1"/>
                </a:buClr>
                <a:buSzPts val="4700"/>
                <a:buFont typeface="Rockwell"/>
                <a:buNone/>
              </a:pPr>
              <a:r>
                <a:rPr lang="en-US" sz="4700">
                  <a:solidFill>
                    <a:schemeClr val="lt1"/>
                  </a:solidFill>
                  <a:latin typeface="Rockwell"/>
                  <a:ea typeface="Rockwell"/>
                  <a:cs typeface="Rockwell"/>
                  <a:sym typeface="Rockwell"/>
                </a:rPr>
                <a:t>Statute</a:t>
              </a:r>
              <a:endParaRPr/>
            </a:p>
          </p:txBody>
        </p:sp>
        <p:sp>
          <p:nvSpPr>
            <p:cNvPr id="170" name="Google Shape;170;p6"/>
            <p:cNvSpPr/>
            <p:nvPr/>
          </p:nvSpPr>
          <p:spPr>
            <a:xfrm rot="5400000">
              <a:off x="7413132" y="-1192991"/>
              <a:ext cx="760792" cy="7335085"/>
            </a:xfrm>
            <a:prstGeom prst="round2SameRect">
              <a:avLst>
                <a:gd fmla="val 16667" name="adj1"/>
                <a:gd fmla="val 0" name="adj2"/>
              </a:avLst>
            </a:prstGeom>
            <a:solidFill>
              <a:srgbClr val="DECCCB">
                <a:alpha val="89803"/>
              </a:srgbClr>
            </a:solidFill>
            <a:ln cap="flat" cmpd="sng" w="12700">
              <a:solidFill>
                <a:srgbClr val="DECC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txBox="1"/>
            <p:nvPr/>
          </p:nvSpPr>
          <p:spPr>
            <a:xfrm>
              <a:off x="4125986" y="2131294"/>
              <a:ext cx="7297946" cy="686514"/>
            </a:xfrm>
            <a:prstGeom prst="rect">
              <a:avLst/>
            </a:prstGeom>
            <a:noFill/>
            <a:ln>
              <a:noFill/>
            </a:ln>
          </p:spPr>
          <p:txBody>
            <a:bodyPr anchorCtr="0" anchor="ctr" bIns="28575" lIns="57150" spcFirstLastPara="1" rIns="57150" wrap="square" tIns="28575">
              <a:noAutofit/>
            </a:bodyPr>
            <a:lstStyle/>
            <a:p>
              <a:pPr indent="-114300" lvl="1" marL="114300" marR="0" rtl="0" algn="l">
                <a:lnSpc>
                  <a:spcPct val="90000"/>
                </a:lnSpc>
                <a:spcBef>
                  <a:spcPts val="0"/>
                </a:spcBef>
                <a:spcAft>
                  <a:spcPts val="0"/>
                </a:spcAft>
                <a:buClr>
                  <a:schemeClr val="dk1"/>
                </a:buClr>
                <a:buSzPts val="1500"/>
                <a:buFont typeface="Rockwell"/>
                <a:buChar char="•"/>
              </a:pPr>
              <a:r>
                <a:rPr b="0" i="0" lang="en-US" sz="1500" u="none" cap="none" strike="noStrike">
                  <a:solidFill>
                    <a:schemeClr val="dk1"/>
                  </a:solidFill>
                  <a:latin typeface="Rockwell"/>
                  <a:ea typeface="Rockwell"/>
                  <a:cs typeface="Rockwell"/>
                  <a:sym typeface="Rockwell"/>
                </a:rPr>
                <a:t>Case law comes from the rulings that courts make. Many rulings involve interpreting statutes. The decisions of higher courts must be followed by lower courts; this is called Stare Decisis. </a:t>
              </a:r>
              <a:endParaRPr/>
            </a:p>
          </p:txBody>
        </p:sp>
        <p:sp>
          <p:nvSpPr>
            <p:cNvPr id="172" name="Google Shape;172;p6"/>
            <p:cNvSpPr/>
            <p:nvPr/>
          </p:nvSpPr>
          <p:spPr>
            <a:xfrm>
              <a:off x="0" y="1999056"/>
              <a:ext cx="4125985" cy="950990"/>
            </a:xfrm>
            <a:prstGeom prst="roundRect">
              <a:avLst>
                <a:gd fmla="val 16667" name="adj"/>
              </a:avLst>
            </a:prstGeom>
            <a:solidFill>
              <a:srgbClr val="9B2B1C"/>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txBox="1"/>
            <p:nvPr/>
          </p:nvSpPr>
          <p:spPr>
            <a:xfrm>
              <a:off x="46424" y="2045480"/>
              <a:ext cx="4033137" cy="858142"/>
            </a:xfrm>
            <a:prstGeom prst="rect">
              <a:avLst/>
            </a:prstGeom>
            <a:noFill/>
            <a:ln>
              <a:noFill/>
            </a:ln>
          </p:spPr>
          <p:txBody>
            <a:bodyPr anchorCtr="0" anchor="ctr" bIns="89525" lIns="179050" spcFirstLastPara="1" rIns="179050" wrap="square" tIns="89525">
              <a:noAutofit/>
            </a:bodyPr>
            <a:lstStyle/>
            <a:p>
              <a:pPr indent="0" lvl="0" marL="0" marR="0" rtl="0" algn="ctr">
                <a:lnSpc>
                  <a:spcPct val="90000"/>
                </a:lnSpc>
                <a:spcBef>
                  <a:spcPts val="0"/>
                </a:spcBef>
                <a:spcAft>
                  <a:spcPts val="0"/>
                </a:spcAft>
                <a:buClr>
                  <a:schemeClr val="lt1"/>
                </a:buClr>
                <a:buSzPts val="4700"/>
                <a:buFont typeface="Rockwell"/>
                <a:buNone/>
              </a:pPr>
              <a:r>
                <a:rPr lang="en-US" sz="4700">
                  <a:solidFill>
                    <a:schemeClr val="lt1"/>
                  </a:solidFill>
                  <a:latin typeface="Rockwell"/>
                  <a:ea typeface="Rockwell"/>
                  <a:cs typeface="Rockwell"/>
                  <a:sym typeface="Rockwell"/>
                </a:rPr>
                <a:t>Case Law</a:t>
              </a:r>
              <a:endParaRPr/>
            </a:p>
          </p:txBody>
        </p:sp>
        <p:sp>
          <p:nvSpPr>
            <p:cNvPr id="174" name="Google Shape;174;p6"/>
            <p:cNvSpPr/>
            <p:nvPr/>
          </p:nvSpPr>
          <p:spPr>
            <a:xfrm rot="5400000">
              <a:off x="7413132" y="-194451"/>
              <a:ext cx="760792" cy="7335085"/>
            </a:xfrm>
            <a:prstGeom prst="round2SameRect">
              <a:avLst>
                <a:gd fmla="val 16667" name="adj1"/>
                <a:gd fmla="val 0" name="adj2"/>
              </a:avLst>
            </a:prstGeom>
            <a:solidFill>
              <a:srgbClr val="DECCCB">
                <a:alpha val="89803"/>
              </a:srgbClr>
            </a:solidFill>
            <a:ln cap="flat" cmpd="sng" w="12700">
              <a:solidFill>
                <a:srgbClr val="DECC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txBox="1"/>
            <p:nvPr/>
          </p:nvSpPr>
          <p:spPr>
            <a:xfrm>
              <a:off x="4125986" y="3129834"/>
              <a:ext cx="7297946" cy="686514"/>
            </a:xfrm>
            <a:prstGeom prst="rect">
              <a:avLst/>
            </a:prstGeom>
            <a:noFill/>
            <a:ln>
              <a:noFill/>
            </a:ln>
          </p:spPr>
          <p:txBody>
            <a:bodyPr anchorCtr="0" anchor="ctr" bIns="28575" lIns="57150" spcFirstLastPara="1" rIns="57150" wrap="square" tIns="28575">
              <a:noAutofit/>
            </a:bodyPr>
            <a:lstStyle/>
            <a:p>
              <a:pPr indent="-114300" lvl="1" marL="114300" marR="0" rtl="0" algn="l">
                <a:lnSpc>
                  <a:spcPct val="90000"/>
                </a:lnSpc>
                <a:spcBef>
                  <a:spcPts val="0"/>
                </a:spcBef>
                <a:spcAft>
                  <a:spcPts val="0"/>
                </a:spcAft>
                <a:buClr>
                  <a:schemeClr val="dk1"/>
                </a:buClr>
                <a:buSzPts val="1500"/>
                <a:buFont typeface="Rockwell"/>
                <a:buChar char="•"/>
              </a:pPr>
              <a:r>
                <a:rPr b="0" i="0" lang="en-US" sz="1500" u="none" cap="none" strike="noStrike">
                  <a:solidFill>
                    <a:schemeClr val="dk1"/>
                  </a:solidFill>
                  <a:latin typeface="Rockwell"/>
                  <a:ea typeface="Rockwell"/>
                  <a:cs typeface="Rockwell"/>
                  <a:sym typeface="Rockwell"/>
                </a:rPr>
                <a:t>Regulations are the rules created by government agencies. To the extent that regulations are within the scope of the agency’s authority, they have the force of law.</a:t>
              </a:r>
              <a:endParaRPr/>
            </a:p>
          </p:txBody>
        </p:sp>
        <p:sp>
          <p:nvSpPr>
            <p:cNvPr id="176" name="Google Shape;176;p6"/>
            <p:cNvSpPr/>
            <p:nvPr/>
          </p:nvSpPr>
          <p:spPr>
            <a:xfrm>
              <a:off x="0" y="2997595"/>
              <a:ext cx="4125985" cy="950990"/>
            </a:xfrm>
            <a:prstGeom prst="roundRect">
              <a:avLst>
                <a:gd fmla="val 16667" name="adj"/>
              </a:avLst>
            </a:prstGeom>
            <a:solidFill>
              <a:srgbClr val="9B2B1C"/>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txBox="1"/>
            <p:nvPr/>
          </p:nvSpPr>
          <p:spPr>
            <a:xfrm>
              <a:off x="46424" y="3044019"/>
              <a:ext cx="4033137" cy="858142"/>
            </a:xfrm>
            <a:prstGeom prst="rect">
              <a:avLst/>
            </a:prstGeom>
            <a:noFill/>
            <a:ln>
              <a:noFill/>
            </a:ln>
          </p:spPr>
          <p:txBody>
            <a:bodyPr anchorCtr="0" anchor="ctr" bIns="89525" lIns="179050" spcFirstLastPara="1" rIns="179050" wrap="square" tIns="89525">
              <a:noAutofit/>
            </a:bodyPr>
            <a:lstStyle/>
            <a:p>
              <a:pPr indent="0" lvl="0" marL="0" marR="0" rtl="0" algn="ctr">
                <a:lnSpc>
                  <a:spcPct val="90000"/>
                </a:lnSpc>
                <a:spcBef>
                  <a:spcPts val="0"/>
                </a:spcBef>
                <a:spcAft>
                  <a:spcPts val="0"/>
                </a:spcAft>
                <a:buClr>
                  <a:schemeClr val="lt1"/>
                </a:buClr>
                <a:buSzPts val="4700"/>
                <a:buFont typeface="Rockwell"/>
                <a:buNone/>
              </a:pPr>
              <a:r>
                <a:rPr lang="en-US" sz="4700">
                  <a:solidFill>
                    <a:schemeClr val="lt1"/>
                  </a:solidFill>
                  <a:latin typeface="Rockwell"/>
                  <a:ea typeface="Rockwell"/>
                  <a:cs typeface="Rockwell"/>
                  <a:sym typeface="Rockwell"/>
                </a:rPr>
                <a:t>Regulation</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7"/>
          <p:cNvSpPr/>
          <p:nvPr/>
        </p:nvSpPr>
        <p:spPr>
          <a:xfrm>
            <a:off x="3048" y="0"/>
            <a:ext cx="12188952"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183" name="Google Shape;183;p7"/>
          <p:cNvGrpSpPr/>
          <p:nvPr/>
        </p:nvGrpSpPr>
        <p:grpSpPr>
          <a:xfrm>
            <a:off x="1061035" y="1679569"/>
            <a:ext cx="3498864" cy="3498858"/>
            <a:chOff x="1061035" y="1679569"/>
            <a:chExt cx="3498864" cy="3498858"/>
          </a:xfrm>
        </p:grpSpPr>
        <p:sp>
          <p:nvSpPr>
            <p:cNvPr id="184" name="Google Shape;184;p7"/>
            <p:cNvSpPr/>
            <p:nvPr/>
          </p:nvSpPr>
          <p:spPr>
            <a:xfrm>
              <a:off x="1061035" y="1679569"/>
              <a:ext cx="3498864" cy="3498858"/>
            </a:xfrm>
            <a:prstGeom prst="ellipse">
              <a:avLst/>
            </a:prstGeom>
            <a:blipFill rotWithShape="1">
              <a:blip r:embed="rId3">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185" name="Google Shape;185;p7"/>
            <p:cNvSpPr/>
            <p:nvPr/>
          </p:nvSpPr>
          <p:spPr>
            <a:xfrm>
              <a:off x="1246134" y="1864667"/>
              <a:ext cx="3128666" cy="312866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86" name="Google Shape;186;p7"/>
          <p:cNvSpPr txBox="1"/>
          <p:nvPr>
            <p:ph type="title"/>
          </p:nvPr>
        </p:nvSpPr>
        <p:spPr>
          <a:xfrm>
            <a:off x="1490145" y="2376862"/>
            <a:ext cx="2640646" cy="210427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000"/>
              <a:buFont typeface="Rockwell"/>
              <a:buNone/>
            </a:pPr>
            <a:r>
              <a:rPr lang="en-US" sz="3000">
                <a:solidFill>
                  <a:srgbClr val="FFFFFF"/>
                </a:solidFill>
              </a:rPr>
              <a:t>APPEALS</a:t>
            </a:r>
            <a:endParaRPr/>
          </a:p>
        </p:txBody>
      </p:sp>
      <p:sp>
        <p:nvSpPr>
          <p:cNvPr id="187" name="Google Shape;187;p7"/>
          <p:cNvSpPr/>
          <p:nvPr/>
        </p:nvSpPr>
        <p:spPr>
          <a:xfrm rot="5400000">
            <a:off x="3502277" y="3388659"/>
            <a:ext cx="3657600" cy="80683"/>
          </a:xfrm>
          <a:prstGeom prst="rect">
            <a:avLst/>
          </a:prstGeom>
          <a:blipFill rotWithShape="1">
            <a:blip r:embed="rId4">
              <a:alphaModFix amt="85000"/>
            </a:blip>
            <a:tile algn="ctr" flip="xy" tx="0" sx="92000" ty="-7175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188" name="Google Shape;188;p7"/>
          <p:cNvSpPr txBox="1"/>
          <p:nvPr>
            <p:ph idx="1" type="body"/>
          </p:nvPr>
        </p:nvSpPr>
        <p:spPr>
          <a:xfrm>
            <a:off x="5486400" y="266006"/>
            <a:ext cx="6702552" cy="6591993"/>
          </a:xfrm>
          <a:prstGeom prst="rect">
            <a:avLst/>
          </a:prstGeom>
          <a:noFill/>
          <a:ln>
            <a:noFill/>
          </a:ln>
        </p:spPr>
        <p:txBody>
          <a:bodyPr anchorCtr="0" anchor="ctr" bIns="45700" lIns="91425" spcFirstLastPara="1" rIns="91425" wrap="square" tIns="45700">
            <a:normAutofit lnSpcReduction="10000"/>
          </a:bodyPr>
          <a:lstStyle/>
          <a:p>
            <a:pPr indent="-182880" lvl="0" marL="182880" rtl="0" algn="l">
              <a:lnSpc>
                <a:spcPct val="90000"/>
              </a:lnSpc>
              <a:spcBef>
                <a:spcPts val="0"/>
              </a:spcBef>
              <a:spcAft>
                <a:spcPts val="0"/>
              </a:spcAft>
              <a:buSzPts val="2040"/>
              <a:buChar char="▪"/>
            </a:pPr>
            <a:r>
              <a:rPr lang="en-US" sz="2400"/>
              <a:t>When a trial court reaches its final decision on a case, the losing party has the option to appeal the decision in the hopes of getting it </a:t>
            </a:r>
            <a:r>
              <a:rPr lang="en-US" sz="2400" u="sng"/>
              <a:t>reversed</a:t>
            </a:r>
            <a:r>
              <a:rPr lang="en-US" sz="2400"/>
              <a:t> (a new decision in favor of the losing party), or </a:t>
            </a:r>
            <a:r>
              <a:rPr lang="en-US" sz="2400" u="sng"/>
              <a:t>remanded</a:t>
            </a:r>
            <a:r>
              <a:rPr lang="en-US" sz="2400"/>
              <a:t> (where the trial court essentially has a do-over). </a:t>
            </a:r>
            <a:endParaRPr/>
          </a:p>
          <a:p>
            <a:pPr indent="-182880" lvl="0" marL="182880" rtl="0" algn="l">
              <a:lnSpc>
                <a:spcPct val="90000"/>
              </a:lnSpc>
              <a:spcBef>
                <a:spcPts val="1200"/>
              </a:spcBef>
              <a:spcAft>
                <a:spcPts val="0"/>
              </a:spcAft>
              <a:buSzPts val="2040"/>
              <a:buChar char="▪"/>
            </a:pPr>
            <a:r>
              <a:rPr lang="en-US" sz="2400"/>
              <a:t>In order to appeal specific decisions made by the judge at trial, like rulings on what evidence to admit, the attorney must raise the objection at the time. </a:t>
            </a:r>
            <a:endParaRPr/>
          </a:p>
          <a:p>
            <a:pPr indent="-182880" lvl="0" marL="182880" rtl="0" algn="l">
              <a:lnSpc>
                <a:spcPct val="90000"/>
              </a:lnSpc>
              <a:spcBef>
                <a:spcPts val="1200"/>
              </a:spcBef>
              <a:spcAft>
                <a:spcPts val="0"/>
              </a:spcAft>
              <a:buSzPts val="2040"/>
              <a:buChar char="▪"/>
            </a:pPr>
            <a:r>
              <a:rPr lang="en-US" sz="2400"/>
              <a:t>In a criminal case the prosecution is </a:t>
            </a:r>
            <a:r>
              <a:rPr lang="en-US" sz="2400" u="sng"/>
              <a:t>not</a:t>
            </a:r>
            <a:r>
              <a:rPr lang="en-US" sz="2400"/>
              <a:t> allowed to file an appeal of a not guilty verdict in favor of the defendant.</a:t>
            </a:r>
            <a:endParaRPr/>
          </a:p>
          <a:p>
            <a:pPr indent="-182880" lvl="0" marL="182880" rtl="0" algn="l">
              <a:lnSpc>
                <a:spcPct val="90000"/>
              </a:lnSpc>
              <a:spcBef>
                <a:spcPts val="1200"/>
              </a:spcBef>
              <a:spcAft>
                <a:spcPts val="0"/>
              </a:spcAft>
              <a:buSzPts val="2040"/>
              <a:buChar char="▪"/>
            </a:pPr>
            <a:r>
              <a:rPr lang="en-US" sz="2400"/>
              <a:t>However, both the prosecution and the defense can appeal specifc decisions on other disputes.</a:t>
            </a:r>
            <a:endParaRPr/>
          </a:p>
          <a:p>
            <a:pPr indent="-182880" lvl="0" marL="182880" rtl="0" algn="l">
              <a:lnSpc>
                <a:spcPct val="90000"/>
              </a:lnSpc>
              <a:spcBef>
                <a:spcPts val="1200"/>
              </a:spcBef>
              <a:spcAft>
                <a:spcPts val="0"/>
              </a:spcAft>
              <a:buSzPts val="2040"/>
              <a:buChar char="▪"/>
            </a:pPr>
            <a:r>
              <a:rPr b="1" lang="en-US" sz="2400"/>
              <a:t>In this case, the defense is appealing both the outcome and the judge’s decision to admit Mr. Zuffante’s statement made during interrogation.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8"/>
          <p:cNvSpPr/>
          <p:nvPr/>
        </p:nvSpPr>
        <p:spPr>
          <a:xfrm>
            <a:off x="1679388" y="44452"/>
            <a:ext cx="8694738" cy="1373187"/>
          </a:xfrm>
          <a:prstGeom prst="roundRect">
            <a:avLst>
              <a:gd fmla="val 3361" name="adj"/>
            </a:avLst>
          </a:prstGeom>
          <a:gradFill>
            <a:gsLst>
              <a:gs pos="0">
                <a:srgbClr val="0293E0"/>
              </a:gs>
              <a:gs pos="100000">
                <a:srgbClr val="83D3FD"/>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194" name="Google Shape;194;p8"/>
          <p:cNvSpPr txBox="1"/>
          <p:nvPr>
            <p:ph type="title"/>
          </p:nvPr>
        </p:nvSpPr>
        <p:spPr>
          <a:xfrm>
            <a:off x="1069848" y="484632"/>
            <a:ext cx="10058400" cy="9330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n-US"/>
              <a:t>THE HAWAI‘I COURTS</a:t>
            </a:r>
            <a:endParaRPr/>
          </a:p>
        </p:txBody>
      </p:sp>
      <p:pic>
        <p:nvPicPr>
          <p:cNvPr id="195" name="Google Shape;195;p8"/>
          <p:cNvPicPr preferRelativeResize="0"/>
          <p:nvPr>
            <p:ph idx="4294967295" type="body"/>
          </p:nvPr>
        </p:nvPicPr>
        <p:blipFill rotWithShape="1">
          <a:blip r:embed="rId3">
            <a:alphaModFix/>
          </a:blip>
          <a:srcRect b="0" l="0" r="0" t="0"/>
          <a:stretch/>
        </p:blipFill>
        <p:spPr>
          <a:xfrm>
            <a:off x="2826720" y="1857819"/>
            <a:ext cx="6728256" cy="4319387"/>
          </a:xfrm>
          <a:prstGeom prst="rect">
            <a:avLst/>
          </a:prstGeom>
          <a:noFill/>
          <a:ln>
            <a:noFill/>
          </a:ln>
        </p:spPr>
      </p:pic>
      <p:pic>
        <p:nvPicPr>
          <p:cNvPr id="196" name="Google Shape;196;p8"/>
          <p:cNvPicPr preferRelativeResize="0"/>
          <p:nvPr/>
        </p:nvPicPr>
        <p:blipFill rotWithShape="1">
          <a:blip r:embed="rId4">
            <a:alphaModFix/>
          </a:blip>
          <a:srcRect b="0" l="0" r="0" t="0"/>
          <a:stretch/>
        </p:blipFill>
        <p:spPr>
          <a:xfrm>
            <a:off x="177461" y="4225771"/>
            <a:ext cx="2649259" cy="1662410"/>
          </a:xfrm>
          <a:prstGeom prst="rect">
            <a:avLst/>
          </a:prstGeom>
          <a:noFill/>
          <a:ln>
            <a:noFill/>
          </a:ln>
        </p:spPr>
      </p:pic>
      <p:pic>
        <p:nvPicPr>
          <p:cNvPr id="197" name="Google Shape;197;p8"/>
          <p:cNvPicPr preferRelativeResize="0"/>
          <p:nvPr/>
        </p:nvPicPr>
        <p:blipFill rotWithShape="1">
          <a:blip r:embed="rId5">
            <a:alphaModFix/>
          </a:blip>
          <a:srcRect b="0" l="0" r="0" t="0"/>
          <a:stretch/>
        </p:blipFill>
        <p:spPr>
          <a:xfrm>
            <a:off x="9820600" y="4577601"/>
            <a:ext cx="1906808" cy="1433801"/>
          </a:xfrm>
          <a:prstGeom prst="rect">
            <a:avLst/>
          </a:prstGeom>
          <a:noFill/>
          <a:ln>
            <a:noFill/>
          </a:ln>
        </p:spPr>
      </p:pic>
      <p:pic>
        <p:nvPicPr>
          <p:cNvPr id="198" name="Google Shape;198;p8"/>
          <p:cNvPicPr preferRelativeResize="0"/>
          <p:nvPr/>
        </p:nvPicPr>
        <p:blipFill rotWithShape="1">
          <a:blip r:embed="rId6">
            <a:alphaModFix/>
          </a:blip>
          <a:srcRect b="0" l="0" r="0" t="0"/>
          <a:stretch/>
        </p:blipFill>
        <p:spPr>
          <a:xfrm>
            <a:off x="89093" y="1563498"/>
            <a:ext cx="3180590" cy="2120393"/>
          </a:xfrm>
          <a:prstGeom prst="rect">
            <a:avLst/>
          </a:prstGeom>
          <a:noFill/>
          <a:ln>
            <a:noFill/>
          </a:ln>
        </p:spPr>
      </p:pic>
      <p:pic>
        <p:nvPicPr>
          <p:cNvPr id="199" name="Google Shape;199;p8"/>
          <p:cNvPicPr preferRelativeResize="0"/>
          <p:nvPr/>
        </p:nvPicPr>
        <p:blipFill rotWithShape="1">
          <a:blip r:embed="rId7">
            <a:alphaModFix/>
          </a:blip>
          <a:srcRect b="0" l="0" r="0" t="0"/>
          <a:stretch/>
        </p:blipFill>
        <p:spPr>
          <a:xfrm>
            <a:off x="9445101" y="1563498"/>
            <a:ext cx="2657806" cy="17718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p:nvPr/>
        </p:nvSpPr>
        <p:spPr>
          <a:xfrm>
            <a:off x="1333499" y="44452"/>
            <a:ext cx="9420225" cy="1373187"/>
          </a:xfrm>
          <a:prstGeom prst="roundRect">
            <a:avLst>
              <a:gd fmla="val 3361" name="adj"/>
            </a:avLst>
          </a:prstGeom>
          <a:gradFill>
            <a:gsLst>
              <a:gs pos="0">
                <a:srgbClr val="0293E0"/>
              </a:gs>
              <a:gs pos="100000">
                <a:srgbClr val="83D3FD"/>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05" name="Google Shape;205;p9"/>
          <p:cNvSpPr txBox="1"/>
          <p:nvPr>
            <p:ph type="title"/>
          </p:nvPr>
        </p:nvSpPr>
        <p:spPr>
          <a:xfrm>
            <a:off x="1069848" y="484632"/>
            <a:ext cx="10058400" cy="9330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n-US"/>
              <a:t>WHAT QUESTIONS DO COURTS DECIDE?</a:t>
            </a:r>
            <a:endParaRPr/>
          </a:p>
        </p:txBody>
      </p:sp>
      <p:sp>
        <p:nvSpPr>
          <p:cNvPr id="206" name="Google Shape;206;p9"/>
          <p:cNvSpPr txBox="1"/>
          <p:nvPr>
            <p:ph idx="1" type="body"/>
          </p:nvPr>
        </p:nvSpPr>
        <p:spPr>
          <a:xfrm>
            <a:off x="533400" y="1698171"/>
            <a:ext cx="10594848" cy="44740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060"/>
              <a:buNone/>
            </a:pPr>
            <a:r>
              <a:rPr b="1" lang="en-US" sz="3600"/>
              <a:t>The big question may seem simple: </a:t>
            </a:r>
            <a:endParaRPr/>
          </a:p>
          <a:p>
            <a:pPr indent="0" lvl="1" marL="274320" rtl="0" algn="l">
              <a:lnSpc>
                <a:spcPct val="90000"/>
              </a:lnSpc>
              <a:spcBef>
                <a:spcPts val="400"/>
              </a:spcBef>
              <a:spcAft>
                <a:spcPts val="0"/>
              </a:spcAft>
              <a:buSzPts val="3060"/>
              <a:buNone/>
            </a:pPr>
            <a:r>
              <a:rPr b="1" lang="en-US" sz="3600">
                <a:solidFill>
                  <a:srgbClr val="FF0000"/>
                </a:solidFill>
              </a:rPr>
              <a:t>Who wins?</a:t>
            </a:r>
            <a:endParaRPr/>
          </a:p>
          <a:p>
            <a:pPr indent="0" lvl="0" marL="0" rtl="0" algn="l">
              <a:lnSpc>
                <a:spcPct val="90000"/>
              </a:lnSpc>
              <a:spcBef>
                <a:spcPts val="1400"/>
              </a:spcBef>
              <a:spcAft>
                <a:spcPts val="0"/>
              </a:spcAft>
              <a:buSzPts val="2380"/>
              <a:buNone/>
            </a:pPr>
            <a:r>
              <a:rPr lang="en-US" sz="2800"/>
              <a:t>But courts must answer lots of other questions to get there. </a:t>
            </a:r>
            <a:endParaRPr/>
          </a:p>
          <a:p>
            <a:pPr indent="0" lvl="0" marL="0" rtl="0" algn="l">
              <a:lnSpc>
                <a:spcPct val="90000"/>
              </a:lnSpc>
              <a:spcBef>
                <a:spcPts val="1200"/>
              </a:spcBef>
              <a:spcAft>
                <a:spcPts val="0"/>
              </a:spcAft>
              <a:buSzPts val="2380"/>
              <a:buNone/>
            </a:pPr>
            <a:r>
              <a:rPr lang="en-US" sz="2800"/>
              <a:t>Two main kinds of questions have to be answered during cases:</a:t>
            </a:r>
            <a:endParaRPr/>
          </a:p>
          <a:p>
            <a:pPr indent="-457200" lvl="0" marL="514350" rtl="0" algn="l">
              <a:lnSpc>
                <a:spcPct val="90000"/>
              </a:lnSpc>
              <a:spcBef>
                <a:spcPts val="1200"/>
              </a:spcBef>
              <a:spcAft>
                <a:spcPts val="0"/>
              </a:spcAft>
              <a:buSzPts val="2380"/>
              <a:buChar char="▪"/>
            </a:pPr>
            <a:r>
              <a:rPr b="1" lang="en-US" sz="2800"/>
              <a:t>Questions of fact.</a:t>
            </a:r>
            <a:endParaRPr/>
          </a:p>
          <a:p>
            <a:pPr indent="-457200" lvl="0" marL="514350" rtl="0" algn="l">
              <a:lnSpc>
                <a:spcPct val="90000"/>
              </a:lnSpc>
              <a:spcBef>
                <a:spcPts val="1200"/>
              </a:spcBef>
              <a:spcAft>
                <a:spcPts val="0"/>
              </a:spcAft>
              <a:buSzPts val="2380"/>
              <a:buChar char="▪"/>
            </a:pPr>
            <a:r>
              <a:rPr b="1" lang="en-US" sz="2800"/>
              <a:t>Questions of law.</a:t>
            </a:r>
            <a:endParaRPr/>
          </a:p>
        </p:txBody>
      </p:sp>
      <p:pic>
        <p:nvPicPr>
          <p:cNvPr id="207" name="Google Shape;207;p9"/>
          <p:cNvPicPr preferRelativeResize="0"/>
          <p:nvPr/>
        </p:nvPicPr>
        <p:blipFill rotWithShape="1">
          <a:blip r:embed="rId3">
            <a:alphaModFix/>
          </a:blip>
          <a:srcRect b="0" l="0" r="0" t="0"/>
          <a:stretch/>
        </p:blipFill>
        <p:spPr>
          <a:xfrm>
            <a:off x="4848837" y="3935185"/>
            <a:ext cx="3780640" cy="2734144"/>
          </a:xfrm>
          <a:prstGeom prst="rect">
            <a:avLst/>
          </a:prstGeom>
          <a:noFill/>
          <a:ln>
            <a:noFill/>
          </a:ln>
        </p:spPr>
      </p:pic>
      <p:pic>
        <p:nvPicPr>
          <p:cNvPr id="208" name="Google Shape;208;p9"/>
          <p:cNvPicPr preferRelativeResize="0"/>
          <p:nvPr/>
        </p:nvPicPr>
        <p:blipFill rotWithShape="1">
          <a:blip r:embed="rId4">
            <a:alphaModFix/>
          </a:blip>
          <a:srcRect b="0" l="0" r="0" t="0"/>
          <a:stretch/>
        </p:blipFill>
        <p:spPr>
          <a:xfrm>
            <a:off x="8524875" y="4107076"/>
            <a:ext cx="3667125" cy="29092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2021-10-16T22:19:44Z</dcterms:created>
  <dc:creator>Liam</dc:creator>
</cp:coreProperties>
</file>